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  <p:sldMasterId id="2147483787" r:id="rId2"/>
    <p:sldMasterId id="2147483801" r:id="rId3"/>
    <p:sldMasterId id="2147483818" r:id="rId4"/>
    <p:sldMasterId id="2147483826" r:id="rId5"/>
  </p:sldMasterIdLst>
  <p:notesMasterIdLst>
    <p:notesMasterId r:id="rId77"/>
  </p:notesMasterIdLst>
  <p:handoutMasterIdLst>
    <p:handoutMasterId r:id="rId78"/>
  </p:handoutMasterIdLst>
  <p:sldIdLst>
    <p:sldId id="689" r:id="rId6"/>
    <p:sldId id="923" r:id="rId7"/>
    <p:sldId id="1140" r:id="rId8"/>
    <p:sldId id="765" r:id="rId9"/>
    <p:sldId id="881" r:id="rId10"/>
    <p:sldId id="596" r:id="rId11"/>
    <p:sldId id="1141" r:id="rId12"/>
    <p:sldId id="848" r:id="rId13"/>
    <p:sldId id="876" r:id="rId14"/>
    <p:sldId id="901" r:id="rId15"/>
    <p:sldId id="902" r:id="rId16"/>
    <p:sldId id="903" r:id="rId17"/>
    <p:sldId id="904" r:id="rId18"/>
    <p:sldId id="905" r:id="rId19"/>
    <p:sldId id="604" r:id="rId20"/>
    <p:sldId id="1142" r:id="rId21"/>
    <p:sldId id="607" r:id="rId22"/>
    <p:sldId id="889" r:id="rId23"/>
    <p:sldId id="888" r:id="rId24"/>
    <p:sldId id="1143" r:id="rId25"/>
    <p:sldId id="608" r:id="rId26"/>
    <p:sldId id="891" r:id="rId27"/>
    <p:sldId id="609" r:id="rId28"/>
    <p:sldId id="867" r:id="rId29"/>
    <p:sldId id="898" r:id="rId30"/>
    <p:sldId id="892" r:id="rId31"/>
    <p:sldId id="1144" r:id="rId32"/>
    <p:sldId id="863" r:id="rId33"/>
    <p:sldId id="860" r:id="rId34"/>
    <p:sldId id="909" r:id="rId35"/>
    <p:sldId id="910" r:id="rId36"/>
    <p:sldId id="879" r:id="rId37"/>
    <p:sldId id="864" r:id="rId38"/>
    <p:sldId id="865" r:id="rId39"/>
    <p:sldId id="661" r:id="rId40"/>
    <p:sldId id="899" r:id="rId41"/>
    <p:sldId id="1145" r:id="rId42"/>
    <p:sldId id="1146" r:id="rId43"/>
    <p:sldId id="617" r:id="rId44"/>
    <p:sldId id="884" r:id="rId45"/>
    <p:sldId id="885" r:id="rId46"/>
    <p:sldId id="886" r:id="rId47"/>
    <p:sldId id="897" r:id="rId48"/>
    <p:sldId id="883" r:id="rId49"/>
    <p:sldId id="636" r:id="rId50"/>
    <p:sldId id="871" r:id="rId51"/>
    <p:sldId id="913" r:id="rId52"/>
    <p:sldId id="895" r:id="rId53"/>
    <p:sldId id="1147" r:id="rId54"/>
    <p:sldId id="610" r:id="rId55"/>
    <p:sldId id="611" r:id="rId56"/>
    <p:sldId id="612" r:id="rId57"/>
    <p:sldId id="613" r:id="rId58"/>
    <p:sldId id="614" r:id="rId59"/>
    <p:sldId id="615" r:id="rId60"/>
    <p:sldId id="896" r:id="rId61"/>
    <p:sldId id="870" r:id="rId62"/>
    <p:sldId id="850" r:id="rId63"/>
    <p:sldId id="851" r:id="rId64"/>
    <p:sldId id="852" r:id="rId65"/>
    <p:sldId id="880" r:id="rId66"/>
    <p:sldId id="1111" r:id="rId67"/>
    <p:sldId id="1105" r:id="rId68"/>
    <p:sldId id="1137" r:id="rId69"/>
    <p:sldId id="1114" r:id="rId70"/>
    <p:sldId id="1138" r:id="rId71"/>
    <p:sldId id="1112" r:id="rId72"/>
    <p:sldId id="1139" r:id="rId73"/>
    <p:sldId id="1113" r:id="rId74"/>
    <p:sldId id="1148" r:id="rId75"/>
    <p:sldId id="882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  <p:cmAuthor id="19" name="Protopapas, Pavlos" initials="PP" lastIdx="1" clrIdx="18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F1C4C4"/>
    <a:srgbClr val="E6B9B8"/>
    <a:srgbClr val="FE1A18"/>
    <a:srgbClr val="F0EEEB"/>
    <a:srgbClr val="E3E0E6"/>
    <a:srgbClr val="B79494"/>
    <a:srgbClr val="F7F7F7"/>
    <a:srgbClr val="FFF4CA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3" autoAdjust="0"/>
    <p:restoredTop sz="83673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18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6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6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640" y="6349042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5FC7E-9041-724B-952A-C19CED61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308" y="6349042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3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148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1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3013827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08C76-16B4-824B-AB67-EB47E885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B9DE82-E6A1-5047-8144-CE1874F95A5A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775938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7440" y="638500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7AF49-6B88-3B4C-93ED-5820B7B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2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13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8734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999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66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5636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678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3933153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3519790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3829244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323005968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6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283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1AEAD183-DBD5-C747-AEB2-67E5416CAFAB}"/>
              </a:ext>
            </a:extLst>
          </p:cNvPr>
          <p:cNvSpPr txBox="1">
            <a:spLocks/>
          </p:cNvSpPr>
          <p:nvPr/>
        </p:nvSpPr>
        <p:spPr>
          <a:xfrm>
            <a:off x="9134354" y="63911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29F1E6-0A42-6342-8A19-FA364A33AB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02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195074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80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8929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3292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19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55845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  <p:extLst>
      <p:ext uri="{BB962C8B-B14F-4D97-AF65-F5344CB8AC3E}">
        <p14:creationId xmlns:p14="http://schemas.microsoft.com/office/powerpoint/2010/main" val="246170695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9302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0281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4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32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2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622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76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011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6421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572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831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640" y="6349042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5FC7E-9041-724B-952A-C19CED61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308" y="6349042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95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47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3250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1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</p:spTree>
    <p:extLst>
      <p:ext uri="{BB962C8B-B14F-4D97-AF65-F5344CB8AC3E}">
        <p14:creationId xmlns:p14="http://schemas.microsoft.com/office/powerpoint/2010/main" val="37361340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301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16481807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7440" y="638500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7AF49-6B88-3B4C-93ED-5820B7B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90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03091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373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5282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99143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122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688" y="471871"/>
            <a:ext cx="10515600" cy="737136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Exercise: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44" y="144666"/>
            <a:ext cx="3011055" cy="2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841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5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9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9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6" r:id="rId14"/>
    <p:sldLayoutId id="2147483840" r:id="rId15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5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5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tiff"/><Relationship Id="rId5" Type="http://schemas.openxmlformats.org/officeDocument/2006/relationships/image" Target="../media/image29.tiff"/><Relationship Id="rId4" Type="http://schemas.openxmlformats.org/officeDocument/2006/relationships/image" Target="../media/image27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tiff"/><Relationship Id="rId11" Type="http://schemas.openxmlformats.org/officeDocument/2006/relationships/image" Target="../media/image120.png"/><Relationship Id="rId5" Type="http://schemas.openxmlformats.org/officeDocument/2006/relationships/image" Target="../media/image9.tiff"/><Relationship Id="rId10" Type="http://schemas.openxmlformats.org/officeDocument/2006/relationships/image" Target="../media/image11.png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165786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II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334DE29-12C9-E249-9DC4-4B56D6347C8F}"/>
              </a:ext>
            </a:extLst>
          </p:cNvPr>
          <p:cNvSpPr/>
          <p:nvPr/>
        </p:nvSpPr>
        <p:spPr>
          <a:xfrm>
            <a:off x="2034283" y="3517448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8635C-41E2-FB4A-9029-708C491401BD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filters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855842-C80B-0A4B-9BD1-A74DD0B86EEC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608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DD280C-FB48-D744-831C-CA9CFCC1AEE5}"/>
              </a:ext>
            </a:extLst>
          </p:cNvPr>
          <p:cNvSpPr/>
          <p:nvPr/>
        </p:nvSpPr>
        <p:spPr>
          <a:xfrm>
            <a:off x="2878190" y="3500992"/>
            <a:ext cx="1058149" cy="576291"/>
          </a:xfrm>
          <a:custGeom>
            <a:avLst/>
            <a:gdLst>
              <a:gd name="connsiteX0" fmla="*/ 0 w 1058149"/>
              <a:gd name="connsiteY0" fmla="*/ 0 h 576291"/>
              <a:gd name="connsiteX1" fmla="*/ 1058149 w 1058149"/>
              <a:gd name="connsiteY1" fmla="*/ 0 h 576291"/>
              <a:gd name="connsiteX2" fmla="*/ 1058149 w 1058149"/>
              <a:gd name="connsiteY2" fmla="*/ 576291 h 576291"/>
              <a:gd name="connsiteX3" fmla="*/ 0 w 1058149"/>
              <a:gd name="connsiteY3" fmla="*/ 576291 h 576291"/>
              <a:gd name="connsiteX4" fmla="*/ 0 w 1058149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149" h="576291" fill="none" extrusionOk="0">
                <a:moveTo>
                  <a:pt x="0" y="0"/>
                </a:moveTo>
                <a:cubicBezTo>
                  <a:pt x="288191" y="7751"/>
                  <a:pt x="624749" y="-15066"/>
                  <a:pt x="1058149" y="0"/>
                </a:cubicBezTo>
                <a:cubicBezTo>
                  <a:pt x="1047716" y="203030"/>
                  <a:pt x="1066857" y="341189"/>
                  <a:pt x="1058149" y="576291"/>
                </a:cubicBezTo>
                <a:cubicBezTo>
                  <a:pt x="729743" y="534323"/>
                  <a:pt x="267153" y="489838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1058149" h="576291" stroke="0" extrusionOk="0">
                <a:moveTo>
                  <a:pt x="0" y="0"/>
                </a:moveTo>
                <a:cubicBezTo>
                  <a:pt x="126761" y="-94726"/>
                  <a:pt x="948986" y="44676"/>
                  <a:pt x="1058149" y="0"/>
                </a:cubicBezTo>
                <a:cubicBezTo>
                  <a:pt x="1057269" y="75336"/>
                  <a:pt x="1107592" y="417590"/>
                  <a:pt x="1058149" y="576291"/>
                </a:cubicBezTo>
                <a:cubicBezTo>
                  <a:pt x="622585" y="547490"/>
                  <a:pt x="118665" y="583193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4DE29-12C9-E249-9DC4-4B56D6347C8F}"/>
              </a:ext>
            </a:extLst>
          </p:cNvPr>
          <p:cNvSpPr/>
          <p:nvPr/>
        </p:nvSpPr>
        <p:spPr>
          <a:xfrm>
            <a:off x="2034283" y="3517448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8635C-41E2-FB4A-9029-708C491401BD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filters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855842-C80B-0A4B-9BD1-A74DD0B86EEC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4E9901-662F-1249-B616-8DC4CB38A4E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79D936-0CF6-BC4D-A509-6A6A43A10D2E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Filters</a:t>
            </a:r>
          </a:p>
        </p:txBody>
      </p:sp>
    </p:spTree>
    <p:extLst>
      <p:ext uri="{BB962C8B-B14F-4D97-AF65-F5344CB8AC3E}">
        <p14:creationId xmlns:p14="http://schemas.microsoft.com/office/powerpoint/2010/main" val="119582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11A7CF-96DB-894D-A6FD-F98D0A2CA65A}"/>
              </a:ext>
            </a:extLst>
          </p:cNvPr>
          <p:cNvSpPr/>
          <p:nvPr/>
        </p:nvSpPr>
        <p:spPr>
          <a:xfrm>
            <a:off x="4033708" y="3500991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14490E-BDDD-7644-94E6-274A92E38C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348823" y="4017806"/>
            <a:ext cx="80837" cy="1022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E8E29B-855E-F846-9E49-D168661A2D05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channels of prev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D280C-FB48-D744-831C-CA9CFCC1AEE5}"/>
              </a:ext>
            </a:extLst>
          </p:cNvPr>
          <p:cNvSpPr/>
          <p:nvPr/>
        </p:nvSpPr>
        <p:spPr>
          <a:xfrm>
            <a:off x="2878190" y="3500992"/>
            <a:ext cx="1058149" cy="576291"/>
          </a:xfrm>
          <a:custGeom>
            <a:avLst/>
            <a:gdLst>
              <a:gd name="connsiteX0" fmla="*/ 0 w 1058149"/>
              <a:gd name="connsiteY0" fmla="*/ 0 h 576291"/>
              <a:gd name="connsiteX1" fmla="*/ 1058149 w 1058149"/>
              <a:gd name="connsiteY1" fmla="*/ 0 h 576291"/>
              <a:gd name="connsiteX2" fmla="*/ 1058149 w 1058149"/>
              <a:gd name="connsiteY2" fmla="*/ 576291 h 576291"/>
              <a:gd name="connsiteX3" fmla="*/ 0 w 1058149"/>
              <a:gd name="connsiteY3" fmla="*/ 576291 h 576291"/>
              <a:gd name="connsiteX4" fmla="*/ 0 w 1058149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149" h="576291" fill="none" extrusionOk="0">
                <a:moveTo>
                  <a:pt x="0" y="0"/>
                </a:moveTo>
                <a:cubicBezTo>
                  <a:pt x="288191" y="7751"/>
                  <a:pt x="624749" y="-15066"/>
                  <a:pt x="1058149" y="0"/>
                </a:cubicBezTo>
                <a:cubicBezTo>
                  <a:pt x="1047716" y="203030"/>
                  <a:pt x="1066857" y="341189"/>
                  <a:pt x="1058149" y="576291"/>
                </a:cubicBezTo>
                <a:cubicBezTo>
                  <a:pt x="729743" y="534323"/>
                  <a:pt x="267153" y="489838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1058149" h="576291" stroke="0" extrusionOk="0">
                <a:moveTo>
                  <a:pt x="0" y="0"/>
                </a:moveTo>
                <a:cubicBezTo>
                  <a:pt x="126761" y="-94726"/>
                  <a:pt x="948986" y="44676"/>
                  <a:pt x="1058149" y="0"/>
                </a:cubicBezTo>
                <a:cubicBezTo>
                  <a:pt x="1057269" y="75336"/>
                  <a:pt x="1107592" y="417590"/>
                  <a:pt x="1058149" y="576291"/>
                </a:cubicBezTo>
                <a:cubicBezTo>
                  <a:pt x="622585" y="547490"/>
                  <a:pt x="118665" y="583193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4DE29-12C9-E249-9DC4-4B56D6347C8F}"/>
              </a:ext>
            </a:extLst>
          </p:cNvPr>
          <p:cNvSpPr/>
          <p:nvPr/>
        </p:nvSpPr>
        <p:spPr>
          <a:xfrm>
            <a:off x="2034283" y="3517448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8635C-41E2-FB4A-9029-708C491401BD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filters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855842-C80B-0A4B-9BD1-A74DD0B86EEC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4E9901-662F-1249-B616-8DC4CB38A4E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79D936-0CF6-BC4D-A509-6A6A43A10D2E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Filters</a:t>
            </a:r>
          </a:p>
        </p:txBody>
      </p:sp>
    </p:spTree>
    <p:extLst>
      <p:ext uri="{BB962C8B-B14F-4D97-AF65-F5344CB8AC3E}">
        <p14:creationId xmlns:p14="http://schemas.microsoft.com/office/powerpoint/2010/main" val="12102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895321-95E2-1649-95E2-D4FB3F429A06}"/>
              </a:ext>
            </a:extLst>
          </p:cNvPr>
          <p:cNvSpPr/>
          <p:nvPr/>
        </p:nvSpPr>
        <p:spPr>
          <a:xfrm>
            <a:off x="4845643" y="3484026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084D70-5FA2-E643-A8EE-C44C27C18E3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217920" y="4093740"/>
            <a:ext cx="524998" cy="9201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812CE4-E1BC-134B-A400-4E607F2EFF9F}"/>
              </a:ext>
            </a:extLst>
          </p:cNvPr>
          <p:cNvSpPr txBox="1"/>
          <p:nvPr/>
        </p:nvSpPr>
        <p:spPr>
          <a:xfrm>
            <a:off x="507977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Biases (one per filter)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1A7CF-96DB-894D-A6FD-F98D0A2CA65A}"/>
              </a:ext>
            </a:extLst>
          </p:cNvPr>
          <p:cNvSpPr/>
          <p:nvPr/>
        </p:nvSpPr>
        <p:spPr>
          <a:xfrm>
            <a:off x="4033708" y="3500991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14490E-BDDD-7644-94E6-274A92E38C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348823" y="4017806"/>
            <a:ext cx="80837" cy="1022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E8E29B-855E-F846-9E49-D168661A2D05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channels of prev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D280C-FB48-D744-831C-CA9CFCC1AEE5}"/>
              </a:ext>
            </a:extLst>
          </p:cNvPr>
          <p:cNvSpPr/>
          <p:nvPr/>
        </p:nvSpPr>
        <p:spPr>
          <a:xfrm>
            <a:off x="2878190" y="3500992"/>
            <a:ext cx="1058149" cy="576291"/>
          </a:xfrm>
          <a:custGeom>
            <a:avLst/>
            <a:gdLst>
              <a:gd name="connsiteX0" fmla="*/ 0 w 1058149"/>
              <a:gd name="connsiteY0" fmla="*/ 0 h 576291"/>
              <a:gd name="connsiteX1" fmla="*/ 1058149 w 1058149"/>
              <a:gd name="connsiteY1" fmla="*/ 0 h 576291"/>
              <a:gd name="connsiteX2" fmla="*/ 1058149 w 1058149"/>
              <a:gd name="connsiteY2" fmla="*/ 576291 h 576291"/>
              <a:gd name="connsiteX3" fmla="*/ 0 w 1058149"/>
              <a:gd name="connsiteY3" fmla="*/ 576291 h 576291"/>
              <a:gd name="connsiteX4" fmla="*/ 0 w 1058149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149" h="576291" fill="none" extrusionOk="0">
                <a:moveTo>
                  <a:pt x="0" y="0"/>
                </a:moveTo>
                <a:cubicBezTo>
                  <a:pt x="288191" y="7751"/>
                  <a:pt x="624749" y="-15066"/>
                  <a:pt x="1058149" y="0"/>
                </a:cubicBezTo>
                <a:cubicBezTo>
                  <a:pt x="1047716" y="203030"/>
                  <a:pt x="1066857" y="341189"/>
                  <a:pt x="1058149" y="576291"/>
                </a:cubicBezTo>
                <a:cubicBezTo>
                  <a:pt x="729743" y="534323"/>
                  <a:pt x="267153" y="489838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1058149" h="576291" stroke="0" extrusionOk="0">
                <a:moveTo>
                  <a:pt x="0" y="0"/>
                </a:moveTo>
                <a:cubicBezTo>
                  <a:pt x="126761" y="-94726"/>
                  <a:pt x="948986" y="44676"/>
                  <a:pt x="1058149" y="0"/>
                </a:cubicBezTo>
                <a:cubicBezTo>
                  <a:pt x="1057269" y="75336"/>
                  <a:pt x="1107592" y="417590"/>
                  <a:pt x="1058149" y="576291"/>
                </a:cubicBezTo>
                <a:cubicBezTo>
                  <a:pt x="622585" y="547490"/>
                  <a:pt x="118665" y="583193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4DE29-12C9-E249-9DC4-4B56D6347C8F}"/>
              </a:ext>
            </a:extLst>
          </p:cNvPr>
          <p:cNvSpPr/>
          <p:nvPr/>
        </p:nvSpPr>
        <p:spPr>
          <a:xfrm>
            <a:off x="2034283" y="3517448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8635C-41E2-FB4A-9029-708C491401BD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filters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855842-C80B-0A4B-9BD1-A74DD0B86EEC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 +16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4E9901-662F-1249-B616-8DC4CB38A4E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79D936-0CF6-BC4D-A509-6A6A43A10D2E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Filters</a:t>
            </a:r>
          </a:p>
        </p:txBody>
      </p:sp>
    </p:spTree>
    <p:extLst>
      <p:ext uri="{BB962C8B-B14F-4D97-AF65-F5344CB8AC3E}">
        <p14:creationId xmlns:p14="http://schemas.microsoft.com/office/powerpoint/2010/main" val="230523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895321-95E2-1649-95E2-D4FB3F429A06}"/>
              </a:ext>
            </a:extLst>
          </p:cNvPr>
          <p:cNvSpPr/>
          <p:nvPr/>
        </p:nvSpPr>
        <p:spPr>
          <a:xfrm>
            <a:off x="4845643" y="3484026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084D70-5FA2-E643-A8EE-C44C27C18E3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217920" y="4093740"/>
            <a:ext cx="524998" cy="9201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812CE4-E1BC-134B-A400-4E607F2EFF9F}"/>
              </a:ext>
            </a:extLst>
          </p:cNvPr>
          <p:cNvSpPr txBox="1"/>
          <p:nvPr/>
        </p:nvSpPr>
        <p:spPr>
          <a:xfrm>
            <a:off x="507977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Biases (one per filter)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1A7CF-96DB-894D-A6FD-F98D0A2CA65A}"/>
              </a:ext>
            </a:extLst>
          </p:cNvPr>
          <p:cNvSpPr/>
          <p:nvPr/>
        </p:nvSpPr>
        <p:spPr>
          <a:xfrm>
            <a:off x="4033708" y="3500991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14490E-BDDD-7644-94E6-274A92E38C2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348823" y="4017806"/>
            <a:ext cx="80837" cy="10220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E8E29B-855E-F846-9E49-D168661A2D05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channels of prev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D280C-FB48-D744-831C-CA9CFCC1AEE5}"/>
              </a:ext>
            </a:extLst>
          </p:cNvPr>
          <p:cNvSpPr/>
          <p:nvPr/>
        </p:nvSpPr>
        <p:spPr>
          <a:xfrm>
            <a:off x="2878190" y="3500992"/>
            <a:ext cx="1058149" cy="576291"/>
          </a:xfrm>
          <a:custGeom>
            <a:avLst/>
            <a:gdLst>
              <a:gd name="connsiteX0" fmla="*/ 0 w 1058149"/>
              <a:gd name="connsiteY0" fmla="*/ 0 h 576291"/>
              <a:gd name="connsiteX1" fmla="*/ 1058149 w 1058149"/>
              <a:gd name="connsiteY1" fmla="*/ 0 h 576291"/>
              <a:gd name="connsiteX2" fmla="*/ 1058149 w 1058149"/>
              <a:gd name="connsiteY2" fmla="*/ 576291 h 576291"/>
              <a:gd name="connsiteX3" fmla="*/ 0 w 1058149"/>
              <a:gd name="connsiteY3" fmla="*/ 576291 h 576291"/>
              <a:gd name="connsiteX4" fmla="*/ 0 w 1058149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149" h="576291" fill="none" extrusionOk="0">
                <a:moveTo>
                  <a:pt x="0" y="0"/>
                </a:moveTo>
                <a:cubicBezTo>
                  <a:pt x="288191" y="7751"/>
                  <a:pt x="624749" y="-15066"/>
                  <a:pt x="1058149" y="0"/>
                </a:cubicBezTo>
                <a:cubicBezTo>
                  <a:pt x="1047716" y="203030"/>
                  <a:pt x="1066857" y="341189"/>
                  <a:pt x="1058149" y="576291"/>
                </a:cubicBezTo>
                <a:cubicBezTo>
                  <a:pt x="729743" y="534323"/>
                  <a:pt x="267153" y="489838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1058149" h="576291" stroke="0" extrusionOk="0">
                <a:moveTo>
                  <a:pt x="0" y="0"/>
                </a:moveTo>
                <a:cubicBezTo>
                  <a:pt x="126761" y="-94726"/>
                  <a:pt x="948986" y="44676"/>
                  <a:pt x="1058149" y="0"/>
                </a:cubicBezTo>
                <a:cubicBezTo>
                  <a:pt x="1057269" y="75336"/>
                  <a:pt x="1107592" y="417590"/>
                  <a:pt x="1058149" y="576291"/>
                </a:cubicBezTo>
                <a:cubicBezTo>
                  <a:pt x="622585" y="547490"/>
                  <a:pt x="118665" y="583193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34DE29-12C9-E249-9DC4-4B56D6347C8F}"/>
              </a:ext>
            </a:extLst>
          </p:cNvPr>
          <p:cNvSpPr/>
          <p:nvPr/>
        </p:nvSpPr>
        <p:spPr>
          <a:xfrm>
            <a:off x="2034283" y="3517448"/>
            <a:ext cx="626724" cy="576291"/>
          </a:xfrm>
          <a:custGeom>
            <a:avLst/>
            <a:gdLst>
              <a:gd name="connsiteX0" fmla="*/ 0 w 626724"/>
              <a:gd name="connsiteY0" fmla="*/ 0 h 576291"/>
              <a:gd name="connsiteX1" fmla="*/ 626724 w 626724"/>
              <a:gd name="connsiteY1" fmla="*/ 0 h 576291"/>
              <a:gd name="connsiteX2" fmla="*/ 626724 w 626724"/>
              <a:gd name="connsiteY2" fmla="*/ 576291 h 576291"/>
              <a:gd name="connsiteX3" fmla="*/ 0 w 626724"/>
              <a:gd name="connsiteY3" fmla="*/ 576291 h 576291"/>
              <a:gd name="connsiteX4" fmla="*/ 0 w 626724"/>
              <a:gd name="connsiteY4" fmla="*/ 0 h 57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724" h="576291" fill="none" extrusionOk="0">
                <a:moveTo>
                  <a:pt x="0" y="0"/>
                </a:moveTo>
                <a:cubicBezTo>
                  <a:pt x="229333" y="47751"/>
                  <a:pt x="533386" y="-41828"/>
                  <a:pt x="626724" y="0"/>
                </a:cubicBezTo>
                <a:cubicBezTo>
                  <a:pt x="616291" y="203030"/>
                  <a:pt x="635432" y="341189"/>
                  <a:pt x="626724" y="576291"/>
                </a:cubicBezTo>
                <a:cubicBezTo>
                  <a:pt x="496406" y="581871"/>
                  <a:pt x="167747" y="568293"/>
                  <a:pt x="0" y="576291"/>
                </a:cubicBezTo>
                <a:cubicBezTo>
                  <a:pt x="28936" y="378084"/>
                  <a:pt x="-21717" y="266053"/>
                  <a:pt x="0" y="0"/>
                </a:cubicBezTo>
                <a:close/>
              </a:path>
              <a:path w="626724" h="576291" stroke="0" extrusionOk="0">
                <a:moveTo>
                  <a:pt x="0" y="0"/>
                </a:moveTo>
                <a:cubicBezTo>
                  <a:pt x="83090" y="10101"/>
                  <a:pt x="358700" y="25566"/>
                  <a:pt x="626724" y="0"/>
                </a:cubicBezTo>
                <a:cubicBezTo>
                  <a:pt x="625844" y="75336"/>
                  <a:pt x="676167" y="417590"/>
                  <a:pt x="626724" y="576291"/>
                </a:cubicBezTo>
                <a:cubicBezTo>
                  <a:pt x="512038" y="527718"/>
                  <a:pt x="205046" y="584161"/>
                  <a:pt x="0" y="576291"/>
                </a:cubicBezTo>
                <a:cubicBezTo>
                  <a:pt x="-46488" y="498028"/>
                  <a:pt x="-23360" y="19512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48635C-41E2-FB4A-9029-708C491401BD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Number of filters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855842-C80B-0A4B-9BD1-A74DD0B86EEC}"/>
              </a:ext>
            </a:extLst>
          </p:cNvPr>
          <p:cNvCxnSpPr>
            <a:cxnSpLocks/>
          </p:cNvCxnSpPr>
          <p:nvPr/>
        </p:nvCxnSpPr>
        <p:spPr>
          <a:xfrm flipH="1" flipV="1">
            <a:off x="2360338" y="4311027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 +16  =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4E9901-662F-1249-B616-8DC4CB38A4E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386271" y="4093739"/>
            <a:ext cx="19567" cy="9589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79D936-0CF6-BC4D-A509-6A6A43A10D2E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Filters</a:t>
            </a:r>
          </a:p>
        </p:txBody>
      </p:sp>
    </p:spTree>
    <p:extLst>
      <p:ext uri="{BB962C8B-B14F-4D97-AF65-F5344CB8AC3E}">
        <p14:creationId xmlns:p14="http://schemas.microsoft.com/office/powerpoint/2010/main" val="220167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6" y="1149903"/>
            <a:ext cx="7164144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To be clear</a:t>
            </a:r>
            <a:r>
              <a:rPr lang="en-US" sz="2400" dirty="0"/>
              <a:t>: each filter is convolved with the entirety of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 input cube but</a:t>
            </a:r>
            <a:r>
              <a:rPr lang="en-US" sz="2400" dirty="0"/>
              <a:t> generates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2D feature map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one 2D feature map per filter.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change drastically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from one conv layer to the next: we can enter a layer with a </a:t>
            </a:r>
            <a:r>
              <a:rPr lang="en-US" sz="2400" dirty="0">
                <a:latin typeface="Courier" pitchFamily="2" charset="0"/>
              </a:rPr>
              <a:t>32x32x16 </a:t>
            </a:r>
            <a:r>
              <a:rPr lang="en-US" sz="2400" dirty="0"/>
              <a:t>input and exit with a </a:t>
            </a:r>
            <a:r>
              <a:rPr lang="en-US" sz="2400" dirty="0">
                <a:latin typeface="Courier" pitchFamily="2" charset="0"/>
              </a:rPr>
              <a:t>32x32x128</a:t>
            </a:r>
            <a:r>
              <a:rPr lang="en-US" sz="2400" dirty="0"/>
              <a:t> output if that layer has 128 filters.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08590-D927-48E5-AFCF-D6659FF61C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5987E0-9D30-224D-8C40-47043C124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41" b="98625" l="9981" r="89955">
                        <a14:foregroundMark x1="31270" y1="11320" x2="36779" y2="8341"/>
                        <a14:foregroundMark x1="36779" y1="8341" x2="39631" y2="11320"/>
                        <a14:foregroundMark x1="64161" y1="89322" x2="74498" y2="94500"/>
                        <a14:foregroundMark x1="74498" y1="94500" x2="85386" y2="87397"/>
                        <a14:foregroundMark x1="85386" y1="87397" x2="89209" y2="82356"/>
                        <a14:foregroundMark x1="89209" y1="82356" x2="87816" y2="56554"/>
                        <a14:foregroundMark x1="87816" y1="56554" x2="88010" y2="56874"/>
                        <a14:foregroundMark x1="68179" y1="97113" x2="70285" y2="98625"/>
                      </a14:backgroundRemoval>
                    </a14:imgEffect>
                  </a14:imgLayer>
                </a14:imgProps>
              </a:ext>
            </a:extLst>
          </a:blip>
          <a:srcRect l="11286" t="5333" r="6052"/>
          <a:stretch/>
        </p:blipFill>
        <p:spPr>
          <a:xfrm>
            <a:off x="7042636" y="1583253"/>
            <a:ext cx="5087098" cy="4119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E44B3-D2B9-954B-A0BB-6211F24CB3CD}"/>
              </a:ext>
            </a:extLst>
          </p:cNvPr>
          <p:cNvSpPr txBox="1"/>
          <p:nvPr/>
        </p:nvSpPr>
        <p:spPr>
          <a:xfrm>
            <a:off x="8600303" y="5702498"/>
            <a:ext cx="3126259" cy="461665"/>
          </a:xfrm>
          <a:prstGeom prst="rect">
            <a:avLst/>
          </a:prstGeom>
          <a:solidFill>
            <a:srgbClr val="F9F9F9"/>
          </a:solidFill>
          <a:ln w="508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Feature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F6E48-A04C-E943-B2AB-ED5F98E7ECBF}"/>
              </a:ext>
            </a:extLst>
          </p:cNvPr>
          <p:cNvSpPr txBox="1"/>
          <p:nvPr/>
        </p:nvSpPr>
        <p:spPr>
          <a:xfrm>
            <a:off x="9065741" y="2493860"/>
            <a:ext cx="3126259" cy="461665"/>
          </a:xfrm>
          <a:prstGeom prst="rect">
            <a:avLst/>
          </a:prstGeom>
          <a:solidFill>
            <a:srgbClr val="F9F9F9"/>
          </a:solidFill>
          <a:ln w="508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Convolution Filters</a:t>
            </a:r>
          </a:p>
        </p:txBody>
      </p:sp>
    </p:spTree>
    <p:extLst>
      <p:ext uri="{BB962C8B-B14F-4D97-AF65-F5344CB8AC3E}">
        <p14:creationId xmlns:p14="http://schemas.microsoft.com/office/powerpoint/2010/main" val="40103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over the image to extract different features. </a:t>
            </a:r>
          </a:p>
          <a:p>
            <a:endParaRPr lang="en-US" dirty="0"/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2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over the image to extract different features. </a:t>
            </a:r>
          </a:p>
          <a:p>
            <a:endParaRPr lang="en-US" dirty="0"/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760879-7129-9D41-964A-F46E4688ED17}"/>
              </a:ext>
            </a:extLst>
          </p:cNvPr>
          <p:cNvSpPr/>
          <p:nvPr/>
        </p:nvSpPr>
        <p:spPr>
          <a:xfrm>
            <a:off x="9267568" y="4683211"/>
            <a:ext cx="1952367" cy="1248032"/>
          </a:xfrm>
          <a:prstGeom prst="wedgeRoundRectCallout">
            <a:avLst>
              <a:gd name="adj1" fmla="val -122732"/>
              <a:gd name="adj2" fmla="val -10284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HOW?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use BackProp and SGD as we did with FCNN</a:t>
            </a:r>
          </a:p>
        </p:txBody>
      </p:sp>
    </p:spTree>
    <p:extLst>
      <p:ext uri="{BB962C8B-B14F-4D97-AF65-F5344CB8AC3E}">
        <p14:creationId xmlns:p14="http://schemas.microsoft.com/office/powerpoint/2010/main" val="260261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over the image to extract different features. </a:t>
            </a:r>
          </a:p>
          <a:p>
            <a:endParaRPr lang="en-US" dirty="0"/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thing we’re missing: non-linearity.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A4E9-A0F1-4F2E-85E0-42C674F4F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760879-7129-9D41-964A-F46E4688ED17}"/>
              </a:ext>
            </a:extLst>
          </p:cNvPr>
          <p:cNvSpPr/>
          <p:nvPr/>
        </p:nvSpPr>
        <p:spPr>
          <a:xfrm>
            <a:off x="9267568" y="4683211"/>
            <a:ext cx="1952367" cy="1248032"/>
          </a:xfrm>
          <a:prstGeom prst="wedgeRoundRectCallout">
            <a:avLst>
              <a:gd name="adj1" fmla="val -122732"/>
              <a:gd name="adj2" fmla="val -10284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HOW?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use BackProp and SGD as we did with FCNN</a:t>
            </a:r>
          </a:p>
        </p:txBody>
      </p:sp>
    </p:spTree>
    <p:extLst>
      <p:ext uri="{BB962C8B-B14F-4D97-AF65-F5344CB8AC3E}">
        <p14:creationId xmlns:p14="http://schemas.microsoft.com/office/powerpoint/2010/main" val="77407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5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8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83" y="1019606"/>
            <a:ext cx="10639116" cy="4922100"/>
          </a:xfrm>
        </p:spPr>
        <p:txBody>
          <a:bodyPr/>
          <a:lstStyle/>
          <a:p>
            <a:r>
              <a:rPr lang="en-US" sz="2300" dirty="0"/>
              <a:t>We apply non-linear activation </a:t>
            </a:r>
            <a:r>
              <a:rPr lang="en-US" sz="23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after</a:t>
            </a:r>
            <a:r>
              <a:rPr lang="en-US" sz="2300" dirty="0"/>
              <a:t> convolution as we did for FCNN. </a:t>
            </a:r>
          </a:p>
          <a:p>
            <a:r>
              <a:rPr lang="en-US" sz="2300" dirty="0"/>
              <a:t>The most successful non-linear activation function for CNNs is the </a:t>
            </a:r>
            <a:r>
              <a:rPr lang="en-US" sz="2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Rectified Non-Linear unit </a:t>
            </a:r>
            <a:r>
              <a:rPr lang="en-US" sz="2300" dirty="0"/>
              <a:t>(ReLU):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r>
              <a:rPr lang="en-US" sz="2300" dirty="0"/>
              <a:t>This combats the vanishing gradient problem occurring in sigmoid, it is easier to compute, and </a:t>
            </a:r>
            <a:r>
              <a:rPr lang="en-US" sz="2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generates sparsity</a:t>
            </a:r>
            <a:r>
              <a:rPr lang="en-US" sz="2300" dirty="0"/>
              <a:t>.</a:t>
            </a:r>
          </a:p>
          <a:p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1396-514A-4E16-A6F6-DAD5B73D22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0771C-397E-0946-AEDC-A268AAEA7096}"/>
              </a:ext>
            </a:extLst>
          </p:cNvPr>
          <p:cNvGrpSpPr/>
          <p:nvPr/>
        </p:nvGrpSpPr>
        <p:grpSpPr>
          <a:xfrm>
            <a:off x="801816" y="2525228"/>
            <a:ext cx="4569205" cy="2771504"/>
            <a:chOff x="-552345" y="1039259"/>
            <a:chExt cx="6801760" cy="41162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74C56E-E989-8F43-B59A-41E71B768F3F}"/>
                </a:ext>
              </a:extLst>
            </p:cNvPr>
            <p:cNvGrpSpPr/>
            <p:nvPr/>
          </p:nvGrpSpPr>
          <p:grpSpPr>
            <a:xfrm>
              <a:off x="349292" y="1039259"/>
              <a:ext cx="5593295" cy="4116227"/>
              <a:chOff x="349292" y="1245323"/>
              <a:chExt cx="5593295" cy="41162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998C274-3012-8649-95AE-A0DA4383FA9F}"/>
                      </a:ext>
                    </a:extLst>
                  </p:cNvPr>
                  <p:cNvSpPr txBox="1"/>
                  <p:nvPr/>
                </p:nvSpPr>
                <p:spPr>
                  <a:xfrm>
                    <a:off x="2073630" y="1745985"/>
                    <a:ext cx="1849507" cy="362697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⁡(0,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998C274-3012-8649-95AE-A0DA4383FA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3630" y="1745985"/>
                    <a:ext cx="1849507" cy="3626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4000" t="-4545" r="-6000" b="-31818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71A5C3-DDBA-FF4C-830F-845A253A9AFB}"/>
                  </a:ext>
                </a:extLst>
              </p:cNvPr>
              <p:cNvSpPr/>
              <p:nvPr/>
            </p:nvSpPr>
            <p:spPr>
              <a:xfrm>
                <a:off x="349292" y="1245323"/>
                <a:ext cx="5593295" cy="4116227"/>
              </a:xfrm>
              <a:custGeom>
                <a:avLst/>
                <a:gdLst>
                  <a:gd name="connsiteX0" fmla="*/ 0 w 5593295"/>
                  <a:gd name="connsiteY0" fmla="*/ 0 h 4116227"/>
                  <a:gd name="connsiteX1" fmla="*/ 643229 w 5593295"/>
                  <a:gd name="connsiteY1" fmla="*/ 0 h 4116227"/>
                  <a:gd name="connsiteX2" fmla="*/ 1174592 w 5593295"/>
                  <a:gd name="connsiteY2" fmla="*/ 0 h 4116227"/>
                  <a:gd name="connsiteX3" fmla="*/ 1985620 w 5593295"/>
                  <a:gd name="connsiteY3" fmla="*/ 0 h 4116227"/>
                  <a:gd name="connsiteX4" fmla="*/ 2628849 w 5593295"/>
                  <a:gd name="connsiteY4" fmla="*/ 0 h 4116227"/>
                  <a:gd name="connsiteX5" fmla="*/ 3272078 w 5593295"/>
                  <a:gd name="connsiteY5" fmla="*/ 0 h 4116227"/>
                  <a:gd name="connsiteX6" fmla="*/ 4083105 w 5593295"/>
                  <a:gd name="connsiteY6" fmla="*/ 0 h 4116227"/>
                  <a:gd name="connsiteX7" fmla="*/ 4670401 w 5593295"/>
                  <a:gd name="connsiteY7" fmla="*/ 0 h 4116227"/>
                  <a:gd name="connsiteX8" fmla="*/ 5593295 w 5593295"/>
                  <a:gd name="connsiteY8" fmla="*/ 0 h 4116227"/>
                  <a:gd name="connsiteX9" fmla="*/ 5593295 w 5593295"/>
                  <a:gd name="connsiteY9" fmla="*/ 768362 h 4116227"/>
                  <a:gd name="connsiteX10" fmla="*/ 5593295 w 5593295"/>
                  <a:gd name="connsiteY10" fmla="*/ 1372076 h 4116227"/>
                  <a:gd name="connsiteX11" fmla="*/ 5593295 w 5593295"/>
                  <a:gd name="connsiteY11" fmla="*/ 2058114 h 4116227"/>
                  <a:gd name="connsiteX12" fmla="*/ 5593295 w 5593295"/>
                  <a:gd name="connsiteY12" fmla="*/ 2785314 h 4116227"/>
                  <a:gd name="connsiteX13" fmla="*/ 5593295 w 5593295"/>
                  <a:gd name="connsiteY13" fmla="*/ 3347865 h 4116227"/>
                  <a:gd name="connsiteX14" fmla="*/ 5593295 w 5593295"/>
                  <a:gd name="connsiteY14" fmla="*/ 4116227 h 4116227"/>
                  <a:gd name="connsiteX15" fmla="*/ 4894133 w 5593295"/>
                  <a:gd name="connsiteY15" fmla="*/ 4116227 h 4116227"/>
                  <a:gd name="connsiteX16" fmla="*/ 4194971 w 5593295"/>
                  <a:gd name="connsiteY16" fmla="*/ 4116227 h 4116227"/>
                  <a:gd name="connsiteX17" fmla="*/ 3383943 w 5593295"/>
                  <a:gd name="connsiteY17" fmla="*/ 4116227 h 4116227"/>
                  <a:gd name="connsiteX18" fmla="*/ 2684782 w 5593295"/>
                  <a:gd name="connsiteY18" fmla="*/ 4116227 h 4116227"/>
                  <a:gd name="connsiteX19" fmla="*/ 2153419 w 5593295"/>
                  <a:gd name="connsiteY19" fmla="*/ 4116227 h 4116227"/>
                  <a:gd name="connsiteX20" fmla="*/ 1566123 w 5593295"/>
                  <a:gd name="connsiteY20" fmla="*/ 4116227 h 4116227"/>
                  <a:gd name="connsiteX21" fmla="*/ 755095 w 5593295"/>
                  <a:gd name="connsiteY21" fmla="*/ 4116227 h 4116227"/>
                  <a:gd name="connsiteX22" fmla="*/ 0 w 5593295"/>
                  <a:gd name="connsiteY22" fmla="*/ 4116227 h 4116227"/>
                  <a:gd name="connsiteX23" fmla="*/ 0 w 5593295"/>
                  <a:gd name="connsiteY23" fmla="*/ 3512514 h 4116227"/>
                  <a:gd name="connsiteX24" fmla="*/ 0 w 5593295"/>
                  <a:gd name="connsiteY24" fmla="*/ 2867638 h 4116227"/>
                  <a:gd name="connsiteX25" fmla="*/ 0 w 5593295"/>
                  <a:gd name="connsiteY25" fmla="*/ 2305087 h 4116227"/>
                  <a:gd name="connsiteX26" fmla="*/ 0 w 5593295"/>
                  <a:gd name="connsiteY26" fmla="*/ 1742536 h 4116227"/>
                  <a:gd name="connsiteX27" fmla="*/ 0 w 5593295"/>
                  <a:gd name="connsiteY27" fmla="*/ 1015336 h 4116227"/>
                  <a:gd name="connsiteX28" fmla="*/ 0 w 5593295"/>
                  <a:gd name="connsiteY28" fmla="*/ 0 h 4116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93295" h="4116227" extrusionOk="0">
                    <a:moveTo>
                      <a:pt x="0" y="0"/>
                    </a:moveTo>
                    <a:cubicBezTo>
                      <a:pt x="135211" y="-10768"/>
                      <a:pt x="423722" y="13912"/>
                      <a:pt x="643229" y="0"/>
                    </a:cubicBezTo>
                    <a:cubicBezTo>
                      <a:pt x="862736" y="-13912"/>
                      <a:pt x="981071" y="14234"/>
                      <a:pt x="1174592" y="0"/>
                    </a:cubicBezTo>
                    <a:cubicBezTo>
                      <a:pt x="1368113" y="-14234"/>
                      <a:pt x="1636071" y="37764"/>
                      <a:pt x="1985620" y="0"/>
                    </a:cubicBezTo>
                    <a:cubicBezTo>
                      <a:pt x="2335169" y="-37764"/>
                      <a:pt x="2488637" y="-19950"/>
                      <a:pt x="2628849" y="0"/>
                    </a:cubicBezTo>
                    <a:cubicBezTo>
                      <a:pt x="2769061" y="19950"/>
                      <a:pt x="3132331" y="17029"/>
                      <a:pt x="3272078" y="0"/>
                    </a:cubicBezTo>
                    <a:cubicBezTo>
                      <a:pt x="3411825" y="-17029"/>
                      <a:pt x="3810756" y="31580"/>
                      <a:pt x="4083105" y="0"/>
                    </a:cubicBezTo>
                    <a:cubicBezTo>
                      <a:pt x="4355454" y="-31580"/>
                      <a:pt x="4387118" y="-15856"/>
                      <a:pt x="4670401" y="0"/>
                    </a:cubicBezTo>
                    <a:cubicBezTo>
                      <a:pt x="4953684" y="15856"/>
                      <a:pt x="5197417" y="39458"/>
                      <a:pt x="5593295" y="0"/>
                    </a:cubicBezTo>
                    <a:cubicBezTo>
                      <a:pt x="5613383" y="180930"/>
                      <a:pt x="5590766" y="602253"/>
                      <a:pt x="5593295" y="768362"/>
                    </a:cubicBezTo>
                    <a:cubicBezTo>
                      <a:pt x="5595824" y="934471"/>
                      <a:pt x="5575777" y="1191542"/>
                      <a:pt x="5593295" y="1372076"/>
                    </a:cubicBezTo>
                    <a:cubicBezTo>
                      <a:pt x="5610813" y="1552610"/>
                      <a:pt x="5595360" y="1868058"/>
                      <a:pt x="5593295" y="2058114"/>
                    </a:cubicBezTo>
                    <a:cubicBezTo>
                      <a:pt x="5591230" y="2248170"/>
                      <a:pt x="5570961" y="2475694"/>
                      <a:pt x="5593295" y="2785314"/>
                    </a:cubicBezTo>
                    <a:cubicBezTo>
                      <a:pt x="5615629" y="3094934"/>
                      <a:pt x="5598829" y="3200966"/>
                      <a:pt x="5593295" y="3347865"/>
                    </a:cubicBezTo>
                    <a:cubicBezTo>
                      <a:pt x="5587761" y="3494764"/>
                      <a:pt x="5625732" y="3936574"/>
                      <a:pt x="5593295" y="4116227"/>
                    </a:cubicBezTo>
                    <a:cubicBezTo>
                      <a:pt x="5417236" y="4138736"/>
                      <a:pt x="5186553" y="4108446"/>
                      <a:pt x="4894133" y="4116227"/>
                    </a:cubicBezTo>
                    <a:cubicBezTo>
                      <a:pt x="4601713" y="4124008"/>
                      <a:pt x="4351577" y="4127884"/>
                      <a:pt x="4194971" y="4116227"/>
                    </a:cubicBezTo>
                    <a:cubicBezTo>
                      <a:pt x="4038365" y="4104570"/>
                      <a:pt x="3639973" y="4093543"/>
                      <a:pt x="3383943" y="4116227"/>
                    </a:cubicBezTo>
                    <a:cubicBezTo>
                      <a:pt x="3127913" y="4138911"/>
                      <a:pt x="3019595" y="4105600"/>
                      <a:pt x="2684782" y="4116227"/>
                    </a:cubicBezTo>
                    <a:cubicBezTo>
                      <a:pt x="2349969" y="4126854"/>
                      <a:pt x="2413427" y="4116837"/>
                      <a:pt x="2153419" y="4116227"/>
                    </a:cubicBezTo>
                    <a:cubicBezTo>
                      <a:pt x="1893411" y="4115617"/>
                      <a:pt x="1763714" y="4108406"/>
                      <a:pt x="1566123" y="4116227"/>
                    </a:cubicBezTo>
                    <a:cubicBezTo>
                      <a:pt x="1368532" y="4124048"/>
                      <a:pt x="1027352" y="4109417"/>
                      <a:pt x="755095" y="4116227"/>
                    </a:cubicBezTo>
                    <a:cubicBezTo>
                      <a:pt x="482838" y="4123037"/>
                      <a:pt x="162826" y="4122870"/>
                      <a:pt x="0" y="4116227"/>
                    </a:cubicBezTo>
                    <a:cubicBezTo>
                      <a:pt x="14119" y="3928775"/>
                      <a:pt x="-26607" y="3747125"/>
                      <a:pt x="0" y="3512514"/>
                    </a:cubicBezTo>
                    <a:cubicBezTo>
                      <a:pt x="26607" y="3277903"/>
                      <a:pt x="-23493" y="3067015"/>
                      <a:pt x="0" y="2867638"/>
                    </a:cubicBezTo>
                    <a:cubicBezTo>
                      <a:pt x="23493" y="2668261"/>
                      <a:pt x="-21468" y="2442955"/>
                      <a:pt x="0" y="2305087"/>
                    </a:cubicBezTo>
                    <a:cubicBezTo>
                      <a:pt x="21468" y="2167219"/>
                      <a:pt x="17226" y="1889292"/>
                      <a:pt x="0" y="1742536"/>
                    </a:cubicBezTo>
                    <a:cubicBezTo>
                      <a:pt x="-17226" y="1595780"/>
                      <a:pt x="-8876" y="1271673"/>
                      <a:pt x="0" y="1015336"/>
                    </a:cubicBezTo>
                    <a:cubicBezTo>
                      <a:pt x="8876" y="758999"/>
                      <a:pt x="50291" y="461068"/>
                      <a:pt x="0" y="0"/>
                    </a:cubicBezTo>
                    <a:close/>
                  </a:path>
                </a:pathLst>
              </a:custGeom>
              <a:noFill/>
              <a:ln w="101600"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785002-49E5-644C-9E62-3D75045B7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52345" y="2409913"/>
              <a:ext cx="6801760" cy="272070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0B9F471-7FF5-3540-8051-D6AA64956B28}"/>
              </a:ext>
            </a:extLst>
          </p:cNvPr>
          <p:cNvGrpSpPr/>
          <p:nvPr/>
        </p:nvGrpSpPr>
        <p:grpSpPr>
          <a:xfrm>
            <a:off x="6195608" y="2822049"/>
            <a:ext cx="4882475" cy="1989526"/>
            <a:chOff x="473541" y="1489948"/>
            <a:chExt cx="4882475" cy="19895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72FAF0-2BCD-E74F-8D1B-2316791734EC}"/>
                </a:ext>
              </a:extLst>
            </p:cNvPr>
            <p:cNvSpPr txBox="1"/>
            <p:nvPr/>
          </p:nvSpPr>
          <p:spPr>
            <a:xfrm>
              <a:off x="2375021" y="2091041"/>
              <a:ext cx="66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ReLU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3CD4-882F-D846-9BA9-B9104A521847}"/>
                </a:ext>
              </a:extLst>
            </p:cNvPr>
            <p:cNvSpPr txBox="1"/>
            <p:nvPr/>
          </p:nvSpPr>
          <p:spPr>
            <a:xfrm>
              <a:off x="508642" y="1489948"/>
              <a:ext cx="13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 Map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A7CC23-2B1F-1A42-B669-584A27F38B5A}"/>
                </a:ext>
              </a:extLst>
            </p:cNvPr>
            <p:cNvSpPr txBox="1"/>
            <p:nvPr/>
          </p:nvSpPr>
          <p:spPr>
            <a:xfrm>
              <a:off x="3660318" y="1516968"/>
              <a:ext cx="161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Activation Map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B83167-9499-A840-A94F-5FE0BF3C6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541" y="1917558"/>
              <a:ext cx="1623901" cy="152875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155E76-B870-C543-9FC5-ECD6B65B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7771" y="1887700"/>
              <a:ext cx="1708245" cy="15917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9291F8-D6B5-EE4A-BB68-BC1081FB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7442" y="2508133"/>
              <a:ext cx="1344212" cy="317589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C6B7A-9752-014E-94C5-0FC87CB24F42}"/>
              </a:ext>
            </a:extLst>
          </p:cNvPr>
          <p:cNvSpPr/>
          <p:nvPr/>
        </p:nvSpPr>
        <p:spPr>
          <a:xfrm>
            <a:off x="5928862" y="2525228"/>
            <a:ext cx="5440355" cy="2771504"/>
          </a:xfrm>
          <a:custGeom>
            <a:avLst/>
            <a:gdLst>
              <a:gd name="connsiteX0" fmla="*/ 0 w 5440355"/>
              <a:gd name="connsiteY0" fmla="*/ 0 h 2771504"/>
              <a:gd name="connsiteX1" fmla="*/ 625641 w 5440355"/>
              <a:gd name="connsiteY1" fmla="*/ 0 h 2771504"/>
              <a:gd name="connsiteX2" fmla="*/ 1142475 w 5440355"/>
              <a:gd name="connsiteY2" fmla="*/ 0 h 2771504"/>
              <a:gd name="connsiteX3" fmla="*/ 1931326 w 5440355"/>
              <a:gd name="connsiteY3" fmla="*/ 0 h 2771504"/>
              <a:gd name="connsiteX4" fmla="*/ 2556967 w 5440355"/>
              <a:gd name="connsiteY4" fmla="*/ 0 h 2771504"/>
              <a:gd name="connsiteX5" fmla="*/ 3182608 w 5440355"/>
              <a:gd name="connsiteY5" fmla="*/ 0 h 2771504"/>
              <a:gd name="connsiteX6" fmla="*/ 3971459 w 5440355"/>
              <a:gd name="connsiteY6" fmla="*/ 0 h 2771504"/>
              <a:gd name="connsiteX7" fmla="*/ 4542696 w 5440355"/>
              <a:gd name="connsiteY7" fmla="*/ 0 h 2771504"/>
              <a:gd name="connsiteX8" fmla="*/ 5440355 w 5440355"/>
              <a:gd name="connsiteY8" fmla="*/ 0 h 2771504"/>
              <a:gd name="connsiteX9" fmla="*/ 5440355 w 5440355"/>
              <a:gd name="connsiteY9" fmla="*/ 748306 h 2771504"/>
              <a:gd name="connsiteX10" fmla="*/ 5440355 w 5440355"/>
              <a:gd name="connsiteY10" fmla="*/ 1385752 h 2771504"/>
              <a:gd name="connsiteX11" fmla="*/ 5440355 w 5440355"/>
              <a:gd name="connsiteY11" fmla="*/ 2078628 h 2771504"/>
              <a:gd name="connsiteX12" fmla="*/ 5440355 w 5440355"/>
              <a:gd name="connsiteY12" fmla="*/ 2771504 h 2771504"/>
              <a:gd name="connsiteX13" fmla="*/ 4923521 w 5440355"/>
              <a:gd name="connsiteY13" fmla="*/ 2771504 h 2771504"/>
              <a:gd name="connsiteX14" fmla="*/ 4134670 w 5440355"/>
              <a:gd name="connsiteY14" fmla="*/ 2771504 h 2771504"/>
              <a:gd name="connsiteX15" fmla="*/ 3563433 w 5440355"/>
              <a:gd name="connsiteY15" fmla="*/ 2771504 h 2771504"/>
              <a:gd name="connsiteX16" fmla="*/ 2883388 w 5440355"/>
              <a:gd name="connsiteY16" fmla="*/ 2771504 h 2771504"/>
              <a:gd name="connsiteX17" fmla="*/ 2094537 w 5440355"/>
              <a:gd name="connsiteY17" fmla="*/ 2771504 h 2771504"/>
              <a:gd name="connsiteX18" fmla="*/ 1414492 w 5440355"/>
              <a:gd name="connsiteY18" fmla="*/ 2771504 h 2771504"/>
              <a:gd name="connsiteX19" fmla="*/ 897659 w 5440355"/>
              <a:gd name="connsiteY19" fmla="*/ 2771504 h 2771504"/>
              <a:gd name="connsiteX20" fmla="*/ 0 w 5440355"/>
              <a:gd name="connsiteY20" fmla="*/ 2771504 h 2771504"/>
              <a:gd name="connsiteX21" fmla="*/ 0 w 5440355"/>
              <a:gd name="connsiteY21" fmla="*/ 2023198 h 2771504"/>
              <a:gd name="connsiteX22" fmla="*/ 0 w 5440355"/>
              <a:gd name="connsiteY22" fmla="*/ 1274892 h 2771504"/>
              <a:gd name="connsiteX23" fmla="*/ 0 w 5440355"/>
              <a:gd name="connsiteY23" fmla="*/ 0 h 277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0355" h="2771504" extrusionOk="0">
                <a:moveTo>
                  <a:pt x="0" y="0"/>
                </a:moveTo>
                <a:cubicBezTo>
                  <a:pt x="276408" y="10273"/>
                  <a:pt x="367200" y="-15102"/>
                  <a:pt x="625641" y="0"/>
                </a:cubicBezTo>
                <a:cubicBezTo>
                  <a:pt x="884082" y="15102"/>
                  <a:pt x="1025679" y="-15008"/>
                  <a:pt x="1142475" y="0"/>
                </a:cubicBezTo>
                <a:cubicBezTo>
                  <a:pt x="1259271" y="15008"/>
                  <a:pt x="1559352" y="21815"/>
                  <a:pt x="1931326" y="0"/>
                </a:cubicBezTo>
                <a:cubicBezTo>
                  <a:pt x="2303300" y="-21815"/>
                  <a:pt x="2261096" y="22634"/>
                  <a:pt x="2556967" y="0"/>
                </a:cubicBezTo>
                <a:cubicBezTo>
                  <a:pt x="2852838" y="-22634"/>
                  <a:pt x="3008062" y="-29565"/>
                  <a:pt x="3182608" y="0"/>
                </a:cubicBezTo>
                <a:cubicBezTo>
                  <a:pt x="3357154" y="29565"/>
                  <a:pt x="3595485" y="10802"/>
                  <a:pt x="3971459" y="0"/>
                </a:cubicBezTo>
                <a:cubicBezTo>
                  <a:pt x="4347433" y="-10802"/>
                  <a:pt x="4365955" y="7460"/>
                  <a:pt x="4542696" y="0"/>
                </a:cubicBezTo>
                <a:cubicBezTo>
                  <a:pt x="4719437" y="-7460"/>
                  <a:pt x="4998277" y="-19500"/>
                  <a:pt x="5440355" y="0"/>
                </a:cubicBezTo>
                <a:cubicBezTo>
                  <a:pt x="5445819" y="167398"/>
                  <a:pt x="5410079" y="409540"/>
                  <a:pt x="5440355" y="748306"/>
                </a:cubicBezTo>
                <a:cubicBezTo>
                  <a:pt x="5470631" y="1087072"/>
                  <a:pt x="5438103" y="1224508"/>
                  <a:pt x="5440355" y="1385752"/>
                </a:cubicBezTo>
                <a:cubicBezTo>
                  <a:pt x="5442607" y="1546996"/>
                  <a:pt x="5459034" y="1908835"/>
                  <a:pt x="5440355" y="2078628"/>
                </a:cubicBezTo>
                <a:cubicBezTo>
                  <a:pt x="5421676" y="2248421"/>
                  <a:pt x="5430339" y="2536472"/>
                  <a:pt x="5440355" y="2771504"/>
                </a:cubicBezTo>
                <a:cubicBezTo>
                  <a:pt x="5303527" y="2784602"/>
                  <a:pt x="5160051" y="2785737"/>
                  <a:pt x="4923521" y="2771504"/>
                </a:cubicBezTo>
                <a:cubicBezTo>
                  <a:pt x="4686991" y="2757271"/>
                  <a:pt x="4357626" y="2753425"/>
                  <a:pt x="4134670" y="2771504"/>
                </a:cubicBezTo>
                <a:cubicBezTo>
                  <a:pt x="3911714" y="2789583"/>
                  <a:pt x="3782753" y="2785271"/>
                  <a:pt x="3563433" y="2771504"/>
                </a:cubicBezTo>
                <a:cubicBezTo>
                  <a:pt x="3344113" y="2757737"/>
                  <a:pt x="3126571" y="2776445"/>
                  <a:pt x="2883388" y="2771504"/>
                </a:cubicBezTo>
                <a:cubicBezTo>
                  <a:pt x="2640206" y="2766563"/>
                  <a:pt x="2323731" y="2767520"/>
                  <a:pt x="2094537" y="2771504"/>
                </a:cubicBezTo>
                <a:cubicBezTo>
                  <a:pt x="1865343" y="2775488"/>
                  <a:pt x="1575376" y="2766175"/>
                  <a:pt x="1414492" y="2771504"/>
                </a:cubicBezTo>
                <a:cubicBezTo>
                  <a:pt x="1253608" y="2776833"/>
                  <a:pt x="1061603" y="2759927"/>
                  <a:pt x="897659" y="2771504"/>
                </a:cubicBezTo>
                <a:cubicBezTo>
                  <a:pt x="733715" y="2783081"/>
                  <a:pt x="193825" y="2802419"/>
                  <a:pt x="0" y="2771504"/>
                </a:cubicBezTo>
                <a:cubicBezTo>
                  <a:pt x="-37071" y="2587426"/>
                  <a:pt x="-25272" y="2222057"/>
                  <a:pt x="0" y="2023198"/>
                </a:cubicBezTo>
                <a:cubicBezTo>
                  <a:pt x="25272" y="1824339"/>
                  <a:pt x="-955" y="1511248"/>
                  <a:pt x="0" y="1274892"/>
                </a:cubicBezTo>
                <a:cubicBezTo>
                  <a:pt x="955" y="1038536"/>
                  <a:pt x="-42592" y="600530"/>
                  <a:pt x="0" y="0"/>
                </a:cubicBezTo>
                <a:close/>
              </a:path>
            </a:pathLst>
          </a:custGeom>
          <a:noFill/>
          <a:ln w="1016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3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22942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</a:t>
            </a:r>
            <a:r>
              <a:rPr lang="en-US" b="1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parameters to define</a:t>
            </a:r>
            <a:r>
              <a:rPr lang="en-US" dirty="0"/>
              <a:t>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number of filters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size of kernels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stride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padding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activation function to use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2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parameters to define</a:t>
            </a:r>
            <a:r>
              <a:rPr lang="en-US" dirty="0"/>
              <a:t>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number of filters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size of filters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stride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padding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activation function to use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D5FDA3-3DB5-784A-8F26-2EBA9012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39" y="1648559"/>
            <a:ext cx="9443522" cy="472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0C905F3B-F460-8140-B750-4B34A58A21A9}"/>
              </a:ext>
            </a:extLst>
          </p:cNvPr>
          <p:cNvSpPr/>
          <p:nvPr/>
        </p:nvSpPr>
        <p:spPr>
          <a:xfrm rot="10180221">
            <a:off x="8284515" y="4021943"/>
            <a:ext cx="272621" cy="1472972"/>
          </a:xfrm>
          <a:custGeom>
            <a:avLst/>
            <a:gdLst>
              <a:gd name="connsiteX0" fmla="*/ 0 w 272621"/>
              <a:gd name="connsiteY0" fmla="*/ 1336662 h 1472972"/>
              <a:gd name="connsiteX1" fmla="*/ 68155 w 272621"/>
              <a:gd name="connsiteY1" fmla="*/ 1336662 h 1472972"/>
              <a:gd name="connsiteX2" fmla="*/ 68155 w 272621"/>
              <a:gd name="connsiteY2" fmla="*/ 0 h 1472972"/>
              <a:gd name="connsiteX3" fmla="*/ 204466 w 272621"/>
              <a:gd name="connsiteY3" fmla="*/ 0 h 1472972"/>
              <a:gd name="connsiteX4" fmla="*/ 204466 w 272621"/>
              <a:gd name="connsiteY4" fmla="*/ 1336662 h 1472972"/>
              <a:gd name="connsiteX5" fmla="*/ 272621 w 272621"/>
              <a:gd name="connsiteY5" fmla="*/ 1336662 h 1472972"/>
              <a:gd name="connsiteX6" fmla="*/ 136311 w 272621"/>
              <a:gd name="connsiteY6" fmla="*/ 1472972 h 1472972"/>
              <a:gd name="connsiteX7" fmla="*/ 0 w 272621"/>
              <a:gd name="connsiteY7" fmla="*/ 1336662 h 147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621" h="1472972" fill="none" extrusionOk="0">
                <a:moveTo>
                  <a:pt x="0" y="1336662"/>
                </a:moveTo>
                <a:cubicBezTo>
                  <a:pt x="9692" y="1334832"/>
                  <a:pt x="60369" y="1340077"/>
                  <a:pt x="68155" y="1336662"/>
                </a:cubicBezTo>
                <a:cubicBezTo>
                  <a:pt x="160225" y="1083698"/>
                  <a:pt x="177224" y="580094"/>
                  <a:pt x="68155" y="0"/>
                </a:cubicBezTo>
                <a:cubicBezTo>
                  <a:pt x="89494" y="3617"/>
                  <a:pt x="139953" y="4422"/>
                  <a:pt x="204466" y="0"/>
                </a:cubicBezTo>
                <a:cubicBezTo>
                  <a:pt x="287226" y="240245"/>
                  <a:pt x="94514" y="1147427"/>
                  <a:pt x="204466" y="1336662"/>
                </a:cubicBezTo>
                <a:cubicBezTo>
                  <a:pt x="221050" y="1336044"/>
                  <a:pt x="257918" y="1333695"/>
                  <a:pt x="272621" y="1336662"/>
                </a:cubicBezTo>
                <a:cubicBezTo>
                  <a:pt x="224751" y="1406703"/>
                  <a:pt x="187676" y="1402731"/>
                  <a:pt x="136311" y="1472972"/>
                </a:cubicBezTo>
                <a:cubicBezTo>
                  <a:pt x="109351" y="1436668"/>
                  <a:pt x="28914" y="1370432"/>
                  <a:pt x="0" y="1336662"/>
                </a:cubicBezTo>
                <a:close/>
              </a:path>
              <a:path w="272621" h="1472972" stroke="0" extrusionOk="0">
                <a:moveTo>
                  <a:pt x="0" y="1336662"/>
                </a:moveTo>
                <a:cubicBezTo>
                  <a:pt x="14273" y="1335600"/>
                  <a:pt x="49093" y="1331976"/>
                  <a:pt x="68155" y="1336662"/>
                </a:cubicBezTo>
                <a:cubicBezTo>
                  <a:pt x="100552" y="707833"/>
                  <a:pt x="56250" y="314267"/>
                  <a:pt x="68155" y="0"/>
                </a:cubicBezTo>
                <a:cubicBezTo>
                  <a:pt x="93032" y="1484"/>
                  <a:pt x="181751" y="-6912"/>
                  <a:pt x="204466" y="0"/>
                </a:cubicBezTo>
                <a:cubicBezTo>
                  <a:pt x="221316" y="238994"/>
                  <a:pt x="290680" y="831861"/>
                  <a:pt x="204466" y="1336662"/>
                </a:cubicBezTo>
                <a:cubicBezTo>
                  <a:pt x="219308" y="1335682"/>
                  <a:pt x="259912" y="1335403"/>
                  <a:pt x="272621" y="1336662"/>
                </a:cubicBezTo>
                <a:cubicBezTo>
                  <a:pt x="220541" y="1364457"/>
                  <a:pt x="186208" y="1429610"/>
                  <a:pt x="136311" y="1472972"/>
                </a:cubicBezTo>
                <a:cubicBezTo>
                  <a:pt x="84381" y="1429290"/>
                  <a:pt x="16478" y="1373720"/>
                  <a:pt x="0" y="133666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21D20-D529-E44C-AA2F-4B05C87B8A19}"/>
              </a:ext>
            </a:extLst>
          </p:cNvPr>
          <p:cNvSpPr txBox="1"/>
          <p:nvPr/>
        </p:nvSpPr>
        <p:spPr>
          <a:xfrm>
            <a:off x="8737600" y="5293469"/>
            <a:ext cx="1583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 the activation. Default activation is ‘linear’</a:t>
            </a:r>
          </a:p>
        </p:txBody>
      </p:sp>
    </p:spTree>
    <p:extLst>
      <p:ext uri="{BB962C8B-B14F-4D97-AF65-F5344CB8AC3E}">
        <p14:creationId xmlns:p14="http://schemas.microsoft.com/office/powerpoint/2010/main" val="376339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EC381-46CF-B447-8878-8304C63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96F25-D380-414E-94A1-EE789A56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3" y="0"/>
            <a:ext cx="1087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4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9506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261598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7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05" y="991282"/>
            <a:ext cx="10843923" cy="27038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/>
              <a:t>A 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</a:t>
            </a:r>
            <a:r>
              <a:rPr lang="en-US" sz="2600" dirty="0"/>
              <a:t> layer is a new layer added after the convolutional layer. Specifically, it is added after a nonlinearity (e.g. ReLU) has been applied to the feature maps*.</a:t>
            </a:r>
          </a:p>
          <a:p>
            <a:pPr>
              <a:spcBef>
                <a:spcPts val="624"/>
              </a:spcBef>
              <a:spcAft>
                <a:spcPts val="600"/>
              </a:spcAft>
            </a:pPr>
            <a:r>
              <a:rPr lang="en-US" sz="2600" dirty="0"/>
              <a:t>The pooling layer operates upon each activation map separately to create a new set of the same number of pooled feature maps.</a:t>
            </a:r>
          </a:p>
          <a:p>
            <a:r>
              <a:rPr lang="en-US" sz="2600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</a:p>
          <a:p>
            <a:pPr lvl="1"/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626E6B-43F6-1440-A6AD-512E475C1F5F}"/>
              </a:ext>
            </a:extLst>
          </p:cNvPr>
          <p:cNvGraphicFramePr>
            <a:graphicFrameLocks noGrp="1"/>
          </p:cNvGraphicFramePr>
          <p:nvPr/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5226EA-AFFE-EC4B-9C1D-F3C142ACE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68158"/>
              </p:ext>
            </p:extLst>
          </p:nvPr>
        </p:nvGraphicFramePr>
        <p:xfrm>
          <a:off x="7982172" y="4528896"/>
          <a:ext cx="1077670" cy="10881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5040D-2749-B441-9F16-40B56ABA0B0E}"/>
              </a:ext>
            </a:extLst>
          </p:cNvPr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BD11FA-6376-2B48-82DD-1C341A5012E8}"/>
              </a:ext>
            </a:extLst>
          </p:cNvPr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07380-4C56-A14D-ACC9-BAB773B9A719}"/>
              </a:ext>
            </a:extLst>
          </p:cNvPr>
          <p:cNvSpPr/>
          <p:nvPr/>
        </p:nvSpPr>
        <p:spPr>
          <a:xfrm>
            <a:off x="2076971" y="394416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94D84-EF9C-344D-A8FE-30E54DB79087}"/>
              </a:ext>
            </a:extLst>
          </p:cNvPr>
          <p:cNvSpPr txBox="1"/>
          <p:nvPr/>
        </p:nvSpPr>
        <p:spPr>
          <a:xfrm>
            <a:off x="481402" y="6503338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Maxpooling could be applied before ReLU.</a:t>
            </a:r>
          </a:p>
        </p:txBody>
      </p:sp>
    </p:spTree>
    <p:extLst>
      <p:ext uri="{BB962C8B-B14F-4D97-AF65-F5344CB8AC3E}">
        <p14:creationId xmlns:p14="http://schemas.microsoft.com/office/powerpoint/2010/main" val="33865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05" y="991282"/>
            <a:ext cx="10843923" cy="27038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/>
              <a:t>A 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</a:t>
            </a:r>
            <a:r>
              <a:rPr lang="en-US" sz="2600" dirty="0"/>
              <a:t> layer is a new layer added after the convolutional layer. Specifically, it is added after a nonlinearity (e.g. ReLU) has been applied to the feature maps.</a:t>
            </a:r>
          </a:p>
          <a:p>
            <a:pPr>
              <a:spcBef>
                <a:spcPts val="624"/>
              </a:spcBef>
              <a:spcAft>
                <a:spcPts val="600"/>
              </a:spcAft>
            </a:pPr>
            <a:r>
              <a:rPr lang="en-US" sz="2600" dirty="0"/>
              <a:t>The pooling layer operates upon each activation map separately to create a new set of the same number of pooled feature maps.</a:t>
            </a:r>
          </a:p>
          <a:p>
            <a:r>
              <a:rPr lang="en-US" sz="2600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</a:p>
          <a:p>
            <a:pPr lvl="1"/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8771F8-F494-A141-8210-5CF7C7AD0E8D}"/>
              </a:ext>
            </a:extLst>
          </p:cNvPr>
          <p:cNvGraphicFramePr>
            <a:graphicFrameLocks noGrp="1"/>
          </p:cNvGraphicFramePr>
          <p:nvPr/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129F4F-EA85-1646-BA7D-F8EA5D28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80570"/>
              </p:ext>
            </p:extLst>
          </p:nvPr>
        </p:nvGraphicFramePr>
        <p:xfrm>
          <a:off x="7982172" y="4528896"/>
          <a:ext cx="1077670" cy="10881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8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451090-31B8-1542-AF22-37B2A6AE7B3B}"/>
              </a:ext>
            </a:extLst>
          </p:cNvPr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E57581-E106-8E40-9FC5-F2131DD3B740}"/>
              </a:ext>
            </a:extLst>
          </p:cNvPr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07380-4C56-A14D-ACC9-BAB773B9A719}"/>
              </a:ext>
            </a:extLst>
          </p:cNvPr>
          <p:cNvSpPr/>
          <p:nvPr/>
        </p:nvSpPr>
        <p:spPr>
          <a:xfrm>
            <a:off x="3257031" y="394416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3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3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05" y="991282"/>
            <a:ext cx="10843923" cy="27038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/>
              <a:t>A 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</a:t>
            </a:r>
            <a:r>
              <a:rPr lang="en-US" sz="2600" dirty="0"/>
              <a:t> layer is a new layer added after the convolutional layer. Specifically, it is added after a nonlinearity (e.g. ReLU) has been applied to the feature maps.</a:t>
            </a:r>
          </a:p>
          <a:p>
            <a:pPr>
              <a:spcBef>
                <a:spcPts val="624"/>
              </a:spcBef>
              <a:spcAft>
                <a:spcPts val="600"/>
              </a:spcAft>
            </a:pPr>
            <a:r>
              <a:rPr lang="en-US" sz="2600" dirty="0"/>
              <a:t>The pooling layer operates upon each activation map separately to create a new set of the same number of pooled feature maps.</a:t>
            </a:r>
          </a:p>
          <a:p>
            <a:r>
              <a:rPr lang="en-US" sz="2600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</a:p>
          <a:p>
            <a:pPr lvl="1"/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8771F8-F494-A141-8210-5CF7C7AD0E8D}"/>
              </a:ext>
            </a:extLst>
          </p:cNvPr>
          <p:cNvGraphicFramePr>
            <a:graphicFrameLocks noGrp="1"/>
          </p:cNvGraphicFramePr>
          <p:nvPr/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129F4F-EA85-1646-BA7D-F8EA5D28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77385"/>
              </p:ext>
            </p:extLst>
          </p:nvPr>
        </p:nvGraphicFramePr>
        <p:xfrm>
          <a:off x="7982172" y="4528896"/>
          <a:ext cx="1077670" cy="10881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8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3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/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451090-31B8-1542-AF22-37B2A6AE7B3B}"/>
              </a:ext>
            </a:extLst>
          </p:cNvPr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E57581-E106-8E40-9FC5-F2131DD3B740}"/>
              </a:ext>
            </a:extLst>
          </p:cNvPr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07380-4C56-A14D-ACC9-BAB773B9A719}"/>
              </a:ext>
            </a:extLst>
          </p:cNvPr>
          <p:cNvSpPr/>
          <p:nvPr/>
        </p:nvSpPr>
        <p:spPr>
          <a:xfrm>
            <a:off x="2076971" y="515364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6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05" y="991282"/>
            <a:ext cx="10843923" cy="27038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/>
              <a:t>A 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</a:t>
            </a:r>
            <a:r>
              <a:rPr lang="en-US" sz="2600" dirty="0"/>
              <a:t> layer is a new layer added after the convolutional layer. Specifically, it is added after a nonlinearity (e.g. ReLU) has been applied to the feature maps.</a:t>
            </a:r>
          </a:p>
          <a:p>
            <a:pPr>
              <a:spcBef>
                <a:spcPts val="624"/>
              </a:spcBef>
              <a:spcAft>
                <a:spcPts val="600"/>
              </a:spcAft>
            </a:pPr>
            <a:r>
              <a:rPr lang="en-US" sz="2600" dirty="0"/>
              <a:t>The pooling layer operates upon each activation map separately to create a new set of the same number of pooled feature maps.</a:t>
            </a:r>
          </a:p>
          <a:p>
            <a:r>
              <a:rPr lang="en-US" sz="2600" b="1" dirty="0">
                <a:solidFill>
                  <a:schemeClr val="accent2">
                    <a:lumMod val="75000"/>
                  </a:schemeClr>
                </a:solidFill>
              </a:rPr>
              <a:t>Example: </a:t>
            </a:r>
          </a:p>
          <a:p>
            <a:pPr lvl="1"/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8771F8-F494-A141-8210-5CF7C7AD0E8D}"/>
              </a:ext>
            </a:extLst>
          </p:cNvPr>
          <p:cNvGraphicFramePr>
            <a:graphicFrameLocks noGrp="1"/>
          </p:cNvGraphicFramePr>
          <p:nvPr/>
        </p:nvGraphicFramePr>
        <p:xfrm>
          <a:off x="2076971" y="3939003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129F4F-EA85-1646-BA7D-F8EA5D288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96193"/>
              </p:ext>
            </p:extLst>
          </p:nvPr>
        </p:nvGraphicFramePr>
        <p:xfrm>
          <a:off x="7982172" y="4528896"/>
          <a:ext cx="1077670" cy="10881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7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8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3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4</a:t>
                      </a:r>
                    </a:p>
                  </a:txBody>
                  <a:tcPr marL="82363" marR="82363" marT="41181" marB="41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451090-31B8-1542-AF22-37B2A6AE7B3B}"/>
              </a:ext>
            </a:extLst>
          </p:cNvPr>
          <p:cNvCxnSpPr/>
          <p:nvPr/>
        </p:nvCxnSpPr>
        <p:spPr>
          <a:xfrm>
            <a:off x="4736892" y="5148483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E57581-E106-8E40-9FC5-F2131DD3B740}"/>
              </a:ext>
            </a:extLst>
          </p:cNvPr>
          <p:cNvSpPr txBox="1"/>
          <p:nvPr/>
        </p:nvSpPr>
        <p:spPr>
          <a:xfrm>
            <a:off x="4703670" y="5293859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max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07380-4C56-A14D-ACC9-BAB773B9A719}"/>
              </a:ext>
            </a:extLst>
          </p:cNvPr>
          <p:cNvSpPr/>
          <p:nvPr/>
        </p:nvSpPr>
        <p:spPr>
          <a:xfrm>
            <a:off x="3257031" y="5153640"/>
            <a:ext cx="1180060" cy="120432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1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97596-E2E2-314F-8039-A1FBFC96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05" y="991282"/>
            <a:ext cx="10843923" cy="27038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/>
              <a:t>A 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pooling</a:t>
            </a:r>
            <a:r>
              <a:rPr lang="en-US" sz="2600" dirty="0"/>
              <a:t> layer is a </a:t>
            </a:r>
            <a:r>
              <a:rPr lang="en-US" sz="2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new layer </a:t>
            </a:r>
            <a:r>
              <a:rPr lang="en-US" sz="2600" dirty="0"/>
              <a:t>added after the convolutional layer. Specifically, it is added after a nonlinearity (e.g. ReLU) has been applied to the feature maps*.</a:t>
            </a:r>
          </a:p>
          <a:p>
            <a:pPr>
              <a:spcBef>
                <a:spcPts val="624"/>
              </a:spcBef>
              <a:spcAft>
                <a:spcPts val="600"/>
              </a:spcAft>
            </a:pPr>
            <a:r>
              <a:rPr lang="en-US" sz="2600" dirty="0"/>
              <a:t>The pooling layer operates upon each feature map separately to create a new set of the same number of pooled feature maps.</a:t>
            </a:r>
          </a:p>
          <a:p>
            <a:pPr marL="457182" lvl="1" indent="0">
              <a:buNone/>
            </a:pP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4BEBC-6753-FD48-98A8-6B4D8DDFAB84}"/>
              </a:ext>
            </a:extLst>
          </p:cNvPr>
          <p:cNvSpPr txBox="1">
            <a:spLocks/>
          </p:cNvSpPr>
          <p:nvPr/>
        </p:nvSpPr>
        <p:spPr>
          <a:xfrm>
            <a:off x="867205" y="3815278"/>
            <a:ext cx="10843923" cy="2111143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Pooling involves selecting: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pooling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</a:t>
            </a:r>
            <a:r>
              <a:rPr lang="en-US" sz="2400" dirty="0"/>
              <a:t>, much like a filter, to be applied to feature maps: e.g.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max, mean, median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2400" dirty="0"/>
              <a:t> of the pooling operation.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stride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E485F-A3A0-3445-82C4-D7530BDB1832}"/>
              </a:ext>
            </a:extLst>
          </p:cNvPr>
          <p:cNvSpPr txBox="1"/>
          <p:nvPr/>
        </p:nvSpPr>
        <p:spPr>
          <a:xfrm>
            <a:off x="481402" y="6503338"/>
            <a:ext cx="437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Maxpooling could be applied before ReLU.</a:t>
            </a:r>
          </a:p>
        </p:txBody>
      </p:sp>
    </p:spTree>
    <p:extLst>
      <p:ext uri="{BB962C8B-B14F-4D97-AF65-F5344CB8AC3E}">
        <p14:creationId xmlns:p14="http://schemas.microsoft.com/office/powerpoint/2010/main" val="372699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9526DB-4F4C-6C49-B0A4-9C7CCBCA0D72}"/>
              </a:ext>
            </a:extLst>
          </p:cNvPr>
          <p:cNvSpPr/>
          <p:nvPr/>
        </p:nvSpPr>
        <p:spPr>
          <a:xfrm>
            <a:off x="795835" y="3267057"/>
            <a:ext cx="1084392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size of the pooling operator must be smaller than the size of the feature map; specifically, it is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almost always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2×2 applied with a stride of 2 using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pooling.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9C4FAD-5914-F84D-B6F8-AF4FE0FE8FDB}"/>
              </a:ext>
            </a:extLst>
          </p:cNvPr>
          <p:cNvSpPr txBox="1">
            <a:spLocks/>
          </p:cNvSpPr>
          <p:nvPr/>
        </p:nvSpPr>
        <p:spPr>
          <a:xfrm>
            <a:off x="795835" y="910992"/>
            <a:ext cx="10843923" cy="2111143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Pooling involves selecting: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pooling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</a:t>
            </a:r>
            <a:r>
              <a:rPr lang="en-US" sz="2400" dirty="0"/>
              <a:t>, much like a filter, to be applied to feature maps: e.g.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max, mean, median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2400" dirty="0"/>
              <a:t> of the pooling operation.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stride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445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E5390-964C-FB43-81DA-F1CD86BEE649}"/>
              </a:ext>
            </a:extLst>
          </p:cNvPr>
          <p:cNvSpPr/>
          <p:nvPr/>
        </p:nvSpPr>
        <p:spPr>
          <a:xfrm>
            <a:off x="795835" y="4742012"/>
            <a:ext cx="10843923" cy="1738938"/>
          </a:xfrm>
          <a:prstGeom prst="rect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Karla" pitchFamily="2" charset="0"/>
              </a:rPr>
              <a:t>Invariant to small,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local transitions</a:t>
            </a:r>
            <a:r>
              <a:rPr lang="en-US" sz="2400" dirty="0">
                <a:latin typeface="Karla" pitchFamily="2" charset="0"/>
              </a:rPr>
              <a:t>”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Karla" pitchFamily="2" charset="0"/>
              </a:rPr>
              <a:t>Face detection: enough to check the presence of eyes, not their precise location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Karla" pitchFamily="2" charset="0"/>
              </a:rPr>
              <a:t>Reduces input size of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final fully connected layers (more later) 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No learnable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C9342-34A2-2944-A901-64B3642FC4D9}"/>
              </a:ext>
            </a:extLst>
          </p:cNvPr>
          <p:cNvSpPr/>
          <p:nvPr/>
        </p:nvSpPr>
        <p:spPr>
          <a:xfrm>
            <a:off x="795835" y="3267057"/>
            <a:ext cx="1084392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size of the pooling operator must be smaller than the size of the feature map; specifically, it is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almost always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2×2 applied with a stride of 2 using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pooling.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149F7E-9CA5-C446-AC69-41715C756067}"/>
              </a:ext>
            </a:extLst>
          </p:cNvPr>
          <p:cNvSpPr txBox="1">
            <a:spLocks/>
          </p:cNvSpPr>
          <p:nvPr/>
        </p:nvSpPr>
        <p:spPr>
          <a:xfrm>
            <a:off x="795835" y="910992"/>
            <a:ext cx="10843923" cy="2111143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Pooling involves selecting: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pooling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operation</a:t>
            </a:r>
            <a:r>
              <a:rPr lang="en-US" sz="2400" dirty="0"/>
              <a:t>, much like a filter, to be applied to feature maps: e.g.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max, mean, median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2400" dirty="0"/>
              <a:t> of the pooling operation.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stride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lvl="1"/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522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9AE3-A1FE-994E-B32B-264F6DCE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143716"/>
            <a:ext cx="11493416" cy="767276"/>
          </a:xfrm>
        </p:spPr>
        <p:txBody>
          <a:bodyPr/>
          <a:lstStyle/>
          <a:p>
            <a:r>
              <a:rPr lang="en-US" dirty="0"/>
              <a:t>Pooling: more examples with stride 2x2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CA67-1583-784C-BA75-9473C0C68E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92875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07147" y="1150839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694116" y="1755579"/>
          <a:ext cx="1180060" cy="12094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467068" y="2360319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67068" y="1606282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max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2x2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807147" y="3939005"/>
          <a:ext cx="2360120" cy="24189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9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7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510068" y="4441316"/>
          <a:ext cx="1364108" cy="131745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82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014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3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4467068" y="5046056"/>
            <a:ext cx="27432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27608" y="4292018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Karla" charset="0"/>
                <a:ea typeface="Karla" charset="0"/>
                <a:cs typeface="Karla" charset="0"/>
              </a:rPr>
              <a:t>mean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pool with 2x2 window</a:t>
            </a:r>
          </a:p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and stride 2x2</a:t>
            </a:r>
          </a:p>
        </p:txBody>
      </p:sp>
    </p:spTree>
    <p:extLst>
      <p:ext uri="{BB962C8B-B14F-4D97-AF65-F5344CB8AC3E}">
        <p14:creationId xmlns:p14="http://schemas.microsoft.com/office/powerpoint/2010/main" val="3189012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0F1D1-D0B8-0347-AF19-F0F82D7E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07780-E980-B948-83C6-99B718D55C54}"/>
              </a:ext>
            </a:extLst>
          </p:cNvPr>
          <p:cNvSpPr txBox="1">
            <a:spLocks/>
          </p:cNvSpPr>
          <p:nvPr/>
        </p:nvSpPr>
        <p:spPr>
          <a:xfrm>
            <a:off x="455726" y="315170"/>
            <a:ext cx="8123498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Karla"/>
                <a:ea typeface="+mj-ea"/>
              </a:rPr>
              <a:t>Exercise: Pooling mechanics</a:t>
            </a: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j-ea"/>
              </a:rPr>
              <a:t>The aim of this exercise is to understand the tf.keras implementation of average and max pooling: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Karla" pitchFamily="2" charset="0"/>
              <a:ea typeface="+mn-ea"/>
              <a:cs typeface="+mn-cs"/>
            </a:endParaRPr>
          </a:p>
          <a:p>
            <a:pPr marL="160020" indent="-342900" algn="l" defTabSz="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</a:rPr>
              <a:t>implement Max Pooling by building a model with a single   	MaxPooling2D layer</a:t>
            </a:r>
            <a:endParaRPr lang="en-IN" sz="2000" dirty="0">
              <a:solidFill>
                <a:prstClr val="black">
                  <a:lumMod val="75000"/>
                  <a:lumOff val="25000"/>
                </a:prstClr>
              </a:solidFill>
              <a:latin typeface="Karla" pitchFamily="2" charset="0"/>
              <a:ea typeface="+mn-ea"/>
              <a:cs typeface="+mn-cs"/>
            </a:endParaRPr>
          </a:p>
          <a:p>
            <a:pPr marL="342900" lvl="0" indent="-342900" algn="l" defTabSz="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  <a:ea typeface="+mn-ea"/>
                <a:cs typeface="+mn-cs"/>
              </a:rPr>
              <a:t>Next, implement Average Pooling by building a model with a single AvgPooling2D layer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Karla" pitchFamily="2" charset="0"/>
              <a:ea typeface="+mn-ea"/>
              <a:cs typeface="+mn-cs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  <a:ea typeface="+mn-ea"/>
                <a:cs typeface="+mn-cs"/>
              </a:rPr>
              <a:t>Use the helper code to visualize the output</a:t>
            </a:r>
          </a:p>
          <a:p>
            <a:pPr marL="342900" lvl="0" indent="-342900" algn="l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  <a:ea typeface="+mn-ea"/>
                <a:cs typeface="+mn-cs"/>
              </a:rPr>
              <a:t>Use the hint we provide</a:t>
            </a:r>
            <a:endParaRPr lang="en-US" sz="2400" dirty="0">
              <a:solidFill>
                <a:prstClr val="black"/>
              </a:solidFill>
              <a:ea typeface="+mn-ea"/>
              <a:cs typeface="+mn-cs"/>
            </a:endParaRPr>
          </a:p>
          <a:p>
            <a:pPr algn="l"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CF54767-23F8-1E4B-BDE2-5B1EEE31F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21" y="4203911"/>
            <a:ext cx="8623957" cy="25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794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Activation Functions do we use?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Pooling?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Dense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95E4C-76B4-45AF-B8BE-8C27F281F6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46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rgbClr val="F2DCDB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are there multiple feature maps?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3C912-CFBF-8644-939D-3F09BF15674C}"/>
              </a:ext>
            </a:extLst>
          </p:cNvPr>
          <p:cNvSpPr txBox="1"/>
          <p:nvPr/>
        </p:nvSpPr>
        <p:spPr>
          <a:xfrm>
            <a:off x="7553103" y="5465889"/>
            <a:ext cx="351766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is there more than one layer?</a:t>
            </a:r>
          </a:p>
        </p:txBody>
      </p:sp>
    </p:spTree>
    <p:extLst>
      <p:ext uri="{BB962C8B-B14F-4D97-AF65-F5344CB8AC3E}">
        <p14:creationId xmlns:p14="http://schemas.microsoft.com/office/powerpoint/2010/main" val="97923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features of increasing complexity.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3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are there multiple feature maps?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3C912-CFBF-8644-939D-3F09BF15674C}"/>
              </a:ext>
            </a:extLst>
          </p:cNvPr>
          <p:cNvSpPr txBox="1"/>
          <p:nvPr/>
        </p:nvSpPr>
        <p:spPr>
          <a:xfrm>
            <a:off x="7553103" y="5465889"/>
            <a:ext cx="351766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is there more than one layer?</a:t>
            </a:r>
          </a:p>
        </p:txBody>
      </p:sp>
    </p:spTree>
    <p:extLst>
      <p:ext uri="{BB962C8B-B14F-4D97-AF65-F5344CB8AC3E}">
        <p14:creationId xmlns:p14="http://schemas.microsoft.com/office/powerpoint/2010/main" val="3629133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features of increasing complexity.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07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features of increasing complexity.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5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Each CNN layer learns features of increasing complexity.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spcBef>
                <a:spcPts val="1272"/>
              </a:spcBef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E99C7-F505-42AD-A196-30D5ED3DA9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66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7FD40-C1E3-3E44-B445-222FAB7B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F7979-9167-BD45-88D7-EDEB3C45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36550"/>
            <a:ext cx="8128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88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95079-9835-034E-A4BB-6BFB7113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92" y="346522"/>
            <a:ext cx="2930622" cy="293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D5459-5F5F-4746-84B3-9C2F910F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1992" y="3471655"/>
            <a:ext cx="2930622" cy="2937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34211-0EF8-CF44-AD89-605066F2ABB6}"/>
              </a:ext>
            </a:extLst>
          </p:cNvPr>
          <p:cNvSpPr txBox="1"/>
          <p:nvPr/>
        </p:nvSpPr>
        <p:spPr>
          <a:xfrm>
            <a:off x="218498" y="1584489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Karla" pitchFamily="2" charset="0"/>
              </a:rPr>
              <a:t>CATS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A92A8-46DF-6646-8938-224137DA0CAA}"/>
              </a:ext>
            </a:extLst>
          </p:cNvPr>
          <p:cNvSpPr txBox="1"/>
          <p:nvPr/>
        </p:nvSpPr>
        <p:spPr>
          <a:xfrm>
            <a:off x="-77519" y="4709621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Karla" pitchFamily="2" charset="0"/>
              </a:rPr>
              <a:t>CHAIRS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534417E-3178-AE43-890F-52AA7E8C2E49}"/>
              </a:ext>
            </a:extLst>
          </p:cNvPr>
          <p:cNvSpPr/>
          <p:nvPr/>
        </p:nvSpPr>
        <p:spPr>
          <a:xfrm>
            <a:off x="4333410" y="1815321"/>
            <a:ext cx="978408" cy="230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F6ECE1D-EBC2-F94B-BA4E-D24E54EBE273}"/>
              </a:ext>
            </a:extLst>
          </p:cNvPr>
          <p:cNvSpPr/>
          <p:nvPr/>
        </p:nvSpPr>
        <p:spPr>
          <a:xfrm>
            <a:off x="4321183" y="4825036"/>
            <a:ext cx="978408" cy="230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7ECC8C0-19AD-DB4E-92F0-DC046C67B7AD}"/>
              </a:ext>
            </a:extLst>
          </p:cNvPr>
          <p:cNvSpPr/>
          <p:nvPr/>
        </p:nvSpPr>
        <p:spPr>
          <a:xfrm>
            <a:off x="7782837" y="1815321"/>
            <a:ext cx="978408" cy="230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019A2CA-A802-5E49-A85C-C0A77879EA2B}"/>
              </a:ext>
            </a:extLst>
          </p:cNvPr>
          <p:cNvSpPr/>
          <p:nvPr/>
        </p:nvSpPr>
        <p:spPr>
          <a:xfrm>
            <a:off x="7770610" y="4825036"/>
            <a:ext cx="978408" cy="2308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0698DE-7C49-5C4B-B4A2-DEABB0DC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63" y="862339"/>
            <a:ext cx="2126948" cy="2136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84E4AC-B135-AC4D-BD70-A3446E1D5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362" y="3852890"/>
            <a:ext cx="2126993" cy="2136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85EA3A-6ACF-3F46-8B9D-D622DBA57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68" y="346522"/>
            <a:ext cx="2930621" cy="2950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64B96-01BE-1349-8E96-6BC116758E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009132" y="3481795"/>
            <a:ext cx="2930621" cy="2930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E94CB-D247-304A-8434-34D72198080C}"/>
              </a:ext>
            </a:extLst>
          </p:cNvPr>
          <p:cNvSpPr txBox="1"/>
          <p:nvPr/>
        </p:nvSpPr>
        <p:spPr>
          <a:xfrm>
            <a:off x="6108027" y="-27328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74B42-4877-6145-9D0D-69EFD4336D62}"/>
              </a:ext>
            </a:extLst>
          </p:cNvPr>
          <p:cNvSpPr txBox="1"/>
          <p:nvPr/>
        </p:nvSpPr>
        <p:spPr>
          <a:xfrm>
            <a:off x="9981368" y="-27328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2685048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9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9BF008-B8D9-6B48-A19F-7FE72A839403}"/>
              </a:ext>
            </a:extLst>
          </p:cNvPr>
          <p:cNvSpPr/>
          <p:nvPr/>
        </p:nvSpPr>
        <p:spPr>
          <a:xfrm>
            <a:off x="4127761" y="3244334"/>
            <a:ext cx="5113775" cy="369332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22222"/>
                </a:solidFill>
                <a:latin typeface="Open Sans"/>
              </a:rPr>
              <a:t>More on this soon</a:t>
            </a:r>
            <a:endParaRPr lang="en-US" b="1" i="0" dirty="0">
              <a:solidFill>
                <a:srgbClr val="222222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677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2C335-4FC8-5D4E-ACA4-FB057331FB72}"/>
              </a:ext>
            </a:extLst>
          </p:cNvPr>
          <p:cNvSpPr txBox="1"/>
          <p:nvPr/>
        </p:nvSpPr>
        <p:spPr>
          <a:xfrm>
            <a:off x="9791948" y="232975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946B40-6EF4-6645-B4A1-731DC3DC44A1}"/>
              </a:ext>
            </a:extLst>
          </p:cNvPr>
          <p:cNvGrpSpPr/>
          <p:nvPr/>
        </p:nvGrpSpPr>
        <p:grpSpPr>
          <a:xfrm>
            <a:off x="3468208" y="232975"/>
            <a:ext cx="3769834" cy="2676833"/>
            <a:chOff x="1432941" y="190886"/>
            <a:chExt cx="5667131" cy="27019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296EFF-59C9-7A47-AC45-10659442D15E}"/>
                </a:ext>
              </a:extLst>
            </p:cNvPr>
            <p:cNvSpPr/>
            <p:nvPr/>
          </p:nvSpPr>
          <p:spPr>
            <a:xfrm>
              <a:off x="1432941" y="714897"/>
              <a:ext cx="5667131" cy="2177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668694-6C99-4E4C-896F-573E7FA4A157}"/>
                </a:ext>
              </a:extLst>
            </p:cNvPr>
            <p:cNvSpPr txBox="1"/>
            <p:nvPr/>
          </p:nvSpPr>
          <p:spPr>
            <a:xfrm>
              <a:off x="3004215" y="190886"/>
              <a:ext cx="1598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CNN Layers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6E17B92-57EF-5A4E-ACA3-17FBB1B78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372" y="1102782"/>
              <a:ext cx="2713446" cy="13282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7A72D43-8B67-7946-921C-6D886B57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722" y="1102782"/>
              <a:ext cx="2793108" cy="132829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6BF78A-F218-9449-8A41-4CD7FBAFDF03}"/>
              </a:ext>
            </a:extLst>
          </p:cNvPr>
          <p:cNvGrpSpPr/>
          <p:nvPr/>
        </p:nvGrpSpPr>
        <p:grpSpPr>
          <a:xfrm>
            <a:off x="7168034" y="233962"/>
            <a:ext cx="1833542" cy="2676143"/>
            <a:chOff x="7168034" y="233962"/>
            <a:chExt cx="1833542" cy="26761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29B8F7-D348-DD4B-AF2C-AB3119C5B857}"/>
                </a:ext>
              </a:extLst>
            </p:cNvPr>
            <p:cNvSpPr txBox="1"/>
            <p:nvPr/>
          </p:nvSpPr>
          <p:spPr>
            <a:xfrm>
              <a:off x="7789909" y="233962"/>
              <a:ext cx="1054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Flatten</a:t>
              </a:r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416B895-F01F-394E-BEA5-C3459E8E1182}"/>
                </a:ext>
              </a:extLst>
            </p:cNvPr>
            <p:cNvGrpSpPr/>
            <p:nvPr/>
          </p:nvGrpSpPr>
          <p:grpSpPr>
            <a:xfrm>
              <a:off x="7641061" y="769631"/>
              <a:ext cx="1360515" cy="2140474"/>
              <a:chOff x="7366188" y="752359"/>
              <a:chExt cx="1360515" cy="214047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A28CB99-04C0-BC4A-9905-6D55FAC1D330}"/>
                  </a:ext>
                </a:extLst>
              </p:cNvPr>
              <p:cNvSpPr/>
              <p:nvPr/>
            </p:nvSpPr>
            <p:spPr>
              <a:xfrm>
                <a:off x="7366188" y="752359"/>
                <a:ext cx="1360515" cy="21404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C9CC338-2A1D-004E-95B0-D91C8D4E0F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944" y="950977"/>
                <a:ext cx="274320" cy="27432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2720EB8-6F87-2D45-A236-E658EECC5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944" y="1284516"/>
                <a:ext cx="274320" cy="27432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5618335-ABA8-F14E-8ED7-E7D4D5FF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944" y="1666704"/>
                <a:ext cx="274320" cy="27432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92E0AC9-A84A-7B4A-BD91-F8D993D178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944" y="2409040"/>
                <a:ext cx="274320" cy="27432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0AA551-BD4E-4D45-9892-219E5C9AD222}"/>
                  </a:ext>
                </a:extLst>
              </p:cNvPr>
              <p:cNvSpPr txBox="1"/>
              <p:nvPr/>
            </p:nvSpPr>
            <p:spPr>
              <a:xfrm rot="16200000">
                <a:off x="7839453" y="2040862"/>
                <a:ext cx="310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4F21C5F-CF9C-404A-BAFB-2B2EE9B6F4CB}"/>
                </a:ext>
              </a:extLst>
            </p:cNvPr>
            <p:cNvGrpSpPr/>
            <p:nvPr/>
          </p:nvGrpSpPr>
          <p:grpSpPr>
            <a:xfrm>
              <a:off x="7168034" y="1119762"/>
              <a:ext cx="916771" cy="1407128"/>
              <a:chOff x="7168034" y="1119762"/>
              <a:chExt cx="916771" cy="1407128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3716CC-10D3-B344-A207-DA77C6405BF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7238042" y="1119762"/>
                <a:ext cx="846763" cy="7112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2FFAA0B-68C9-FF41-8ECA-13F444BD3380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7238042" y="1415848"/>
                <a:ext cx="837780" cy="4151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C6E6126-B110-B048-AAC7-7AC8636D789F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7238042" y="1830962"/>
                <a:ext cx="846763" cy="273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958A4D6-8CC3-794C-8F4D-F44F61FF593A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>
                <a:off x="7168034" y="1794369"/>
                <a:ext cx="916771" cy="7325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10A7EB-DF9F-3245-ACA8-C5153F6D5EAF}"/>
              </a:ext>
            </a:extLst>
          </p:cNvPr>
          <p:cNvGrpSpPr/>
          <p:nvPr/>
        </p:nvGrpSpPr>
        <p:grpSpPr>
          <a:xfrm>
            <a:off x="9036330" y="752359"/>
            <a:ext cx="2378922" cy="2140473"/>
            <a:chOff x="9036330" y="752359"/>
            <a:chExt cx="2378922" cy="214047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25BD6A-87CE-F74E-BE48-C86D269CE279}"/>
                </a:ext>
              </a:extLst>
            </p:cNvPr>
            <p:cNvSpPr/>
            <p:nvPr/>
          </p:nvSpPr>
          <p:spPr>
            <a:xfrm>
              <a:off x="9346033" y="752359"/>
              <a:ext cx="2069219" cy="21404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D6BA67B-C8DA-3B4C-8E21-0F651298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6821" y="867797"/>
              <a:ext cx="1829781" cy="1944142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57FC52B-8B82-F044-B4D7-D77CDC8F4211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036330" y="1820842"/>
              <a:ext cx="309703" cy="17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469324-182E-5348-A72F-04908F465977}"/>
              </a:ext>
            </a:extLst>
          </p:cNvPr>
          <p:cNvCxnSpPr>
            <a:cxnSpLocks/>
          </p:cNvCxnSpPr>
          <p:nvPr/>
        </p:nvCxnSpPr>
        <p:spPr>
          <a:xfrm>
            <a:off x="9001576" y="4802408"/>
            <a:ext cx="309703" cy="17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6C7744-50A0-D347-8EA2-CC36B1350CD2}"/>
              </a:ext>
            </a:extLst>
          </p:cNvPr>
          <p:cNvGrpSpPr/>
          <p:nvPr/>
        </p:nvGrpSpPr>
        <p:grpSpPr>
          <a:xfrm>
            <a:off x="527315" y="3195515"/>
            <a:ext cx="10878954" cy="2677130"/>
            <a:chOff x="527315" y="3195515"/>
            <a:chExt cx="10878954" cy="26771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8400394-2B31-EB43-BAD6-05F7B6ECFA51}"/>
                </a:ext>
              </a:extLst>
            </p:cNvPr>
            <p:cNvGrpSpPr/>
            <p:nvPr/>
          </p:nvGrpSpPr>
          <p:grpSpPr>
            <a:xfrm>
              <a:off x="527315" y="3736347"/>
              <a:ext cx="6597741" cy="2119026"/>
              <a:chOff x="742396" y="3990109"/>
              <a:chExt cx="6597741" cy="217793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BB5E3E-E4C7-E143-9DED-D895187F63C7}"/>
                  </a:ext>
                </a:extLst>
              </p:cNvPr>
              <p:cNvGrpSpPr/>
              <p:nvPr/>
            </p:nvGrpSpPr>
            <p:grpSpPr>
              <a:xfrm>
                <a:off x="742396" y="4114800"/>
                <a:ext cx="6433273" cy="1776195"/>
                <a:chOff x="-673856" y="2694510"/>
                <a:chExt cx="12390403" cy="342092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6ABF8923-6885-1341-8170-BDEFA7462BEA}"/>
                    </a:ext>
                  </a:extLst>
                </p:cNvPr>
                <p:cNvGrpSpPr/>
                <p:nvPr/>
              </p:nvGrpSpPr>
              <p:grpSpPr>
                <a:xfrm>
                  <a:off x="-673856" y="3164537"/>
                  <a:ext cx="12390403" cy="2950902"/>
                  <a:chOff x="-515914" y="346522"/>
                  <a:chExt cx="12390403" cy="295090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04695079-9835-034E-A4BB-6BFB7113AC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55576" y="359824"/>
                    <a:ext cx="2930623" cy="2937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1A34211-0EF8-CF44-AD89-605066F2ABB6}"/>
                      </a:ext>
                    </a:extLst>
                  </p:cNvPr>
                  <p:cNvSpPr txBox="1"/>
                  <p:nvPr/>
                </p:nvSpPr>
                <p:spPr>
                  <a:xfrm>
                    <a:off x="-515914" y="1378049"/>
                    <a:ext cx="1075021" cy="533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>
                        <a:latin typeface="Karla" pitchFamily="2" charset="0"/>
                      </a:rPr>
                      <a:t>CATS</a:t>
                    </a:r>
                  </a:p>
                </p:txBody>
              </p:sp>
              <p:sp>
                <p:nvSpPr>
                  <p:cNvPr id="9" name="Right Arrow 8">
                    <a:extLst>
                      <a:ext uri="{FF2B5EF4-FFF2-40B4-BE49-F238E27FC236}">
                        <a16:creationId xmlns:a16="http://schemas.microsoft.com/office/drawing/2014/main" id="{2534417E-3178-AE43-890F-52AA7E8C2E49}"/>
                      </a:ext>
                    </a:extLst>
                  </p:cNvPr>
                  <p:cNvSpPr/>
                  <p:nvPr/>
                </p:nvSpPr>
                <p:spPr>
                  <a:xfrm>
                    <a:off x="3986862" y="1796130"/>
                    <a:ext cx="978407" cy="230833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Right Arrow 12">
                    <a:extLst>
                      <a:ext uri="{FF2B5EF4-FFF2-40B4-BE49-F238E27FC236}">
                        <a16:creationId xmlns:a16="http://schemas.microsoft.com/office/drawing/2014/main" id="{17ECC8C0-19AD-DB4E-92F0-DC046C67B7AD}"/>
                      </a:ext>
                    </a:extLst>
                  </p:cNvPr>
                  <p:cNvSpPr/>
                  <p:nvPr/>
                </p:nvSpPr>
                <p:spPr>
                  <a:xfrm>
                    <a:off x="7782837" y="1815321"/>
                    <a:ext cx="978408" cy="230833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CA0698DE-7C49-5C4B-B4A2-DEABB0DC54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72363" y="862339"/>
                    <a:ext cx="2126948" cy="213679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7985EA3A-6ACF-3F46-8B9D-D622DBA57D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943868" y="346522"/>
                    <a:ext cx="2930621" cy="2950902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AE94CB-D247-304A-8434-34D72198080C}"/>
                    </a:ext>
                  </a:extLst>
                </p:cNvPr>
                <p:cNvSpPr txBox="1"/>
                <p:nvPr/>
              </p:nvSpPr>
              <p:spPr>
                <a:xfrm>
                  <a:off x="6024900" y="2694510"/>
                  <a:ext cx="1214075" cy="5334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Layer 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5374B42-4877-6145-9D0D-69EFD4336D62}"/>
                    </a:ext>
                  </a:extLst>
                </p:cNvPr>
                <p:cNvSpPr txBox="1"/>
                <p:nvPr/>
              </p:nvSpPr>
              <p:spPr>
                <a:xfrm>
                  <a:off x="9898242" y="2694510"/>
                  <a:ext cx="1155292" cy="50385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Layer 2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6D88B1-5F11-CB41-B938-806F70984371}"/>
                  </a:ext>
                </a:extLst>
              </p:cNvPr>
              <p:cNvSpPr/>
              <p:nvPr/>
            </p:nvSpPr>
            <p:spPr>
              <a:xfrm>
                <a:off x="3768237" y="3990109"/>
                <a:ext cx="3571900" cy="2177935"/>
              </a:xfrm>
              <a:prstGeom prst="rect">
                <a:avLst/>
              </a:prstGeom>
              <a:noFill/>
              <a:ln w="508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2493A9E-CE79-EF42-B30D-F9C8AF9C4335}"/>
                </a:ext>
              </a:extLst>
            </p:cNvPr>
            <p:cNvGrpSpPr/>
            <p:nvPr/>
          </p:nvGrpSpPr>
          <p:grpSpPr>
            <a:xfrm>
              <a:off x="7125059" y="3195515"/>
              <a:ext cx="4281210" cy="2677130"/>
              <a:chOff x="7125059" y="3195515"/>
              <a:chExt cx="4281210" cy="267713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6F5B8CC-3085-3541-976E-EF181553A1FD}"/>
                  </a:ext>
                </a:extLst>
              </p:cNvPr>
              <p:cNvSpPr/>
              <p:nvPr/>
            </p:nvSpPr>
            <p:spPr>
              <a:xfrm>
                <a:off x="9337050" y="3714899"/>
                <a:ext cx="2069219" cy="21404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08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1675AD-BDD1-C74F-A0AB-0D4487E3AD34}"/>
                  </a:ext>
                </a:extLst>
              </p:cNvPr>
              <p:cNvSpPr txBox="1"/>
              <p:nvPr/>
            </p:nvSpPr>
            <p:spPr>
              <a:xfrm>
                <a:off x="7780926" y="3196502"/>
                <a:ext cx="10541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Flatten</a:t>
                </a:r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77B4AF-7891-6745-A697-B28A82DD30E5}"/>
                  </a:ext>
                </a:extLst>
              </p:cNvPr>
              <p:cNvSpPr txBox="1"/>
              <p:nvPr/>
            </p:nvSpPr>
            <p:spPr>
              <a:xfrm>
                <a:off x="9782965" y="3195515"/>
                <a:ext cx="963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Dense</a:t>
                </a:r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EB2D1CA-25D2-7641-8FC1-5920870C520D}"/>
                  </a:ext>
                </a:extLst>
              </p:cNvPr>
              <p:cNvGrpSpPr/>
              <p:nvPr/>
            </p:nvGrpSpPr>
            <p:grpSpPr>
              <a:xfrm>
                <a:off x="7632078" y="3732171"/>
                <a:ext cx="1360515" cy="2140474"/>
                <a:chOff x="7366188" y="752359"/>
                <a:chExt cx="1360515" cy="2140474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8AA988F-B1FD-EC41-893F-25A657D698A1}"/>
                    </a:ext>
                  </a:extLst>
                </p:cNvPr>
                <p:cNvSpPr/>
                <p:nvPr/>
              </p:nvSpPr>
              <p:spPr>
                <a:xfrm>
                  <a:off x="7366188" y="752359"/>
                  <a:ext cx="1360515" cy="214047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08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B0C1A5D-2867-094B-A890-C4E78583EC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04944" y="950977"/>
                  <a:ext cx="274320" cy="27432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A11D9DD-FEAE-1A4F-8141-7C97CB2799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04944" y="1284516"/>
                  <a:ext cx="274320" cy="27432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D1DE85-B8F9-F841-AAD1-D4190119F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04944" y="1666704"/>
                  <a:ext cx="274320" cy="27432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510F948-CFAF-B74D-AAAA-E43898782C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04944" y="2409040"/>
                  <a:ext cx="274320" cy="27432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6629D51-F82B-FB46-9F67-7F072F4C186A}"/>
                    </a:ext>
                  </a:extLst>
                </p:cNvPr>
                <p:cNvSpPr txBox="1"/>
                <p:nvPr/>
              </p:nvSpPr>
              <p:spPr>
                <a:xfrm rot="16200000">
                  <a:off x="7839453" y="2040862"/>
                  <a:ext cx="3102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EC0E88A-7F8B-9D4F-9957-AFDDC8986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7838" y="3830337"/>
                <a:ext cx="1829781" cy="1944142"/>
              </a:xfrm>
              <a:prstGeom prst="rect">
                <a:avLst/>
              </a:prstGeom>
            </p:spPr>
          </p:pic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223D925-8E19-2042-865E-6102492704A8}"/>
                  </a:ext>
                </a:extLst>
              </p:cNvPr>
              <p:cNvGrpSpPr/>
              <p:nvPr/>
            </p:nvGrpSpPr>
            <p:grpSpPr>
              <a:xfrm>
                <a:off x="7125059" y="4127172"/>
                <a:ext cx="999869" cy="1363782"/>
                <a:chOff x="6934660" y="1201548"/>
                <a:chExt cx="1150145" cy="1194439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CE3D6AF2-6926-DC4C-A751-0EA9921E04DB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6934663" y="1201548"/>
                  <a:ext cx="1150142" cy="58565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AE98916-ECB5-004E-9637-CCDEE26E374C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 flipV="1">
                  <a:off x="6934663" y="1415846"/>
                  <a:ext cx="1141160" cy="3713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6DBEA755-64E8-3045-975F-A671E605CB04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>
                  <a:off x="6934663" y="1787204"/>
                  <a:ext cx="1150142" cy="7109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A53879A5-2F91-854C-AEB6-3BDE04516F97}"/>
                    </a:ext>
                  </a:extLst>
                </p:cNvPr>
                <p:cNvCxnSpPr>
                  <a:cxnSpLocks/>
                  <a:stCxn id="12" idx="3"/>
                </p:cNvCxnSpPr>
                <p:nvPr/>
              </p:nvCxnSpPr>
              <p:spPr>
                <a:xfrm>
                  <a:off x="6934660" y="1787204"/>
                  <a:ext cx="1141164" cy="60878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D0207ACB-FE09-344A-AD5E-9B760307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609" y="951361"/>
            <a:ext cx="1521621" cy="1483988"/>
          </a:xfrm>
          <a:prstGeom prst="rect">
            <a:avLst/>
          </a:prstGeom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043A30C-AD5F-044C-A8E7-BD5C2459DB1C}"/>
              </a:ext>
            </a:extLst>
          </p:cNvPr>
          <p:cNvSpPr txBox="1"/>
          <p:nvPr/>
        </p:nvSpPr>
        <p:spPr>
          <a:xfrm>
            <a:off x="481512" y="1465738"/>
            <a:ext cx="558166" cy="2695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Karla" pitchFamily="2" charset="0"/>
              </a:rPr>
              <a:t>CATS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A49CF291-D77F-BF4D-AFA5-A43F4FC85898}"/>
              </a:ext>
            </a:extLst>
          </p:cNvPr>
          <p:cNvSpPr/>
          <p:nvPr/>
        </p:nvSpPr>
        <p:spPr>
          <a:xfrm>
            <a:off x="2819417" y="1676940"/>
            <a:ext cx="508003" cy="11661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3" grpId="0"/>
      <p:bldP spid="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7666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What is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3293569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7666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14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9D52E-B9E1-F845-8552-885F8055D93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" y="290335"/>
            <a:ext cx="3348000" cy="1919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55ECB-A4BA-CE4E-8CA8-88493B43FC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45" y="331710"/>
            <a:ext cx="3348000" cy="19198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D996E0-7B01-EF47-ABB5-179AFD60E6D2}"/>
              </a:ext>
            </a:extLst>
          </p:cNvPr>
          <p:cNvCxnSpPr>
            <a:cxnSpLocks/>
          </p:cNvCxnSpPr>
          <p:nvPr/>
        </p:nvCxnSpPr>
        <p:spPr>
          <a:xfrm>
            <a:off x="3510729" y="1302070"/>
            <a:ext cx="1067692" cy="0"/>
          </a:xfrm>
          <a:prstGeom prst="straightConnector1">
            <a:avLst/>
          </a:prstGeom>
          <a:ln w="63500">
            <a:solidFill>
              <a:srgbClr val="4A88A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98D8B5-E517-6B48-8AD1-55DB2FA9EF3F}"/>
              </a:ext>
            </a:extLst>
          </p:cNvPr>
          <p:cNvSpPr txBox="1"/>
          <p:nvPr/>
        </p:nvSpPr>
        <p:spPr>
          <a:xfrm>
            <a:off x="936756" y="630924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  <a:ea typeface="Cambria Math" panose="02040503050406030204" pitchFamily="18" charset="0"/>
              </a:rPr>
              <a:t>BLURRING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FF42F-AE76-784E-B651-BD2DA7E7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7" y="4584731"/>
            <a:ext cx="2915284" cy="17449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A75159-D330-D348-8844-2114634AC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080" y="4584731"/>
            <a:ext cx="2915284" cy="17449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0620E-55E7-6049-831A-330954FACD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36680" y="4609727"/>
            <a:ext cx="2868005" cy="1744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595FB-8239-E64C-8E29-AEE67C9167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34865" y="4612354"/>
            <a:ext cx="2868005" cy="17173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6CDBD9-C092-3A44-BED7-09B12BFF8E8F}"/>
              </a:ext>
            </a:extLst>
          </p:cNvPr>
          <p:cNvGrpSpPr/>
          <p:nvPr/>
        </p:nvGrpSpPr>
        <p:grpSpPr>
          <a:xfrm>
            <a:off x="1271752" y="1949400"/>
            <a:ext cx="9548648" cy="1062741"/>
            <a:chOff x="1271752" y="1949400"/>
            <a:chExt cx="9548648" cy="10627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9A30BC4-873A-A240-A492-7FBB90DD2C86}"/>
                    </a:ext>
                  </a:extLst>
                </p:cNvPr>
                <p:cNvSpPr txBox="1"/>
                <p:nvPr/>
              </p:nvSpPr>
              <p:spPr>
                <a:xfrm>
                  <a:off x="5890194" y="1949400"/>
                  <a:ext cx="7312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9A30BC4-873A-A240-A492-7FBB90DD2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0194" y="1949400"/>
                  <a:ext cx="7312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4AD1A5-B6B6-424F-B703-051A62CD70AC}"/>
                </a:ext>
              </a:extLst>
            </p:cNvPr>
            <p:cNvCxnSpPr>
              <a:cxnSpLocks/>
            </p:cNvCxnSpPr>
            <p:nvPr/>
          </p:nvCxnSpPr>
          <p:spPr>
            <a:xfrm>
              <a:off x="1271752" y="2726953"/>
              <a:ext cx="9548648" cy="0"/>
            </a:xfrm>
            <a:prstGeom prst="line">
              <a:avLst/>
            </a:prstGeom>
            <a:ln w="53975">
              <a:solidFill>
                <a:srgbClr val="4A88A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3F86F2-024D-9F43-A921-3012B14127A8}"/>
                </a:ext>
              </a:extLst>
            </p:cNvPr>
            <p:cNvCxnSpPr>
              <a:cxnSpLocks/>
            </p:cNvCxnSpPr>
            <p:nvPr/>
          </p:nvCxnSpPr>
          <p:spPr>
            <a:xfrm>
              <a:off x="1271752" y="2706134"/>
              <a:ext cx="0" cy="306007"/>
            </a:xfrm>
            <a:prstGeom prst="line">
              <a:avLst/>
            </a:prstGeom>
            <a:ln w="53975">
              <a:solidFill>
                <a:srgbClr val="4A88A3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3D20AA4-968E-C941-B92D-CAB2ED3AF5A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789" y="2706134"/>
              <a:ext cx="0" cy="306007"/>
            </a:xfrm>
            <a:prstGeom prst="line">
              <a:avLst/>
            </a:prstGeom>
            <a:ln w="53975">
              <a:solidFill>
                <a:srgbClr val="4A88A3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439FCE-8E0E-7340-AA5E-597AAF5C6581}"/>
                </a:ext>
              </a:extLst>
            </p:cNvPr>
            <p:cNvCxnSpPr>
              <a:cxnSpLocks/>
            </p:cNvCxnSpPr>
            <p:nvPr/>
          </p:nvCxnSpPr>
          <p:spPr>
            <a:xfrm>
              <a:off x="7599597" y="2696565"/>
              <a:ext cx="0" cy="306007"/>
            </a:xfrm>
            <a:prstGeom prst="line">
              <a:avLst/>
            </a:prstGeom>
            <a:ln w="53975">
              <a:solidFill>
                <a:srgbClr val="4A88A3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349415-94DE-3F43-8704-7F1BEE8E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791032" y="2706133"/>
              <a:ext cx="0" cy="306007"/>
            </a:xfrm>
            <a:prstGeom prst="line">
              <a:avLst/>
            </a:prstGeom>
            <a:ln w="53975">
              <a:solidFill>
                <a:srgbClr val="4A88A3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42D328-7F89-BF47-A6FA-47E86E647BEA}"/>
              </a:ext>
            </a:extLst>
          </p:cNvPr>
          <p:cNvGrpSpPr/>
          <p:nvPr/>
        </p:nvGrpSpPr>
        <p:grpSpPr>
          <a:xfrm>
            <a:off x="204587" y="3230577"/>
            <a:ext cx="11435266" cy="1005295"/>
            <a:chOff x="204587" y="3230577"/>
            <a:chExt cx="11435266" cy="1005295"/>
          </a:xfrm>
        </p:grpSpPr>
        <p:sp>
          <p:nvSpPr>
            <p:cNvPr id="47" name="Left Bracket 46">
              <a:extLst>
                <a:ext uri="{FF2B5EF4-FFF2-40B4-BE49-F238E27FC236}">
                  <a16:creationId xmlns:a16="http://schemas.microsoft.com/office/drawing/2014/main" id="{7B2A6F7C-E4B6-8B42-8AC2-9DF4EA2E5A8C}"/>
                </a:ext>
              </a:extLst>
            </p:cNvPr>
            <p:cNvSpPr/>
            <p:nvPr/>
          </p:nvSpPr>
          <p:spPr>
            <a:xfrm>
              <a:off x="204587" y="3274346"/>
              <a:ext cx="205200" cy="915359"/>
            </a:xfrm>
            <a:prstGeom prst="lef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B3B1210-0666-C44E-8DC5-D05D969A6E21}"/>
                </a:ext>
              </a:extLst>
            </p:cNvPr>
            <p:cNvSpPr/>
            <p:nvPr/>
          </p:nvSpPr>
          <p:spPr>
            <a:xfrm>
              <a:off x="3746296" y="3279939"/>
              <a:ext cx="219770" cy="851108"/>
            </a:xfrm>
            <a:prstGeom prst="lef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ight Bracket 50">
              <a:extLst>
                <a:ext uri="{FF2B5EF4-FFF2-40B4-BE49-F238E27FC236}">
                  <a16:creationId xmlns:a16="http://schemas.microsoft.com/office/drawing/2014/main" id="{3DD19412-2C02-D24A-8F1D-D1D83D88EE4D}"/>
                </a:ext>
              </a:extLst>
            </p:cNvPr>
            <p:cNvSpPr/>
            <p:nvPr/>
          </p:nvSpPr>
          <p:spPr>
            <a:xfrm>
              <a:off x="2609980" y="3270102"/>
              <a:ext cx="205201" cy="910309"/>
            </a:xfrm>
            <a:prstGeom prst="righ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3C1A4439-A982-7540-944B-C2DBB777A70E}"/>
                </a:ext>
              </a:extLst>
            </p:cNvPr>
            <p:cNvSpPr/>
            <p:nvPr/>
          </p:nvSpPr>
          <p:spPr>
            <a:xfrm>
              <a:off x="5154730" y="3267718"/>
              <a:ext cx="219600" cy="832672"/>
            </a:xfrm>
            <a:prstGeom prst="righ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3A0997-2178-3B4A-8478-8D5C6FD4EDE8}"/>
                </a:ext>
              </a:extLst>
            </p:cNvPr>
            <p:cNvSpPr txBox="1"/>
            <p:nvPr/>
          </p:nvSpPr>
          <p:spPr>
            <a:xfrm>
              <a:off x="257062" y="3312542"/>
              <a:ext cx="25770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0.0625    0.125    0.0625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0.125       0.25      0.125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0.0625    0.125    0.0625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473207-C602-9E4E-ADB0-D0B0674A8062}"/>
                </a:ext>
              </a:extLst>
            </p:cNvPr>
            <p:cNvSpPr txBox="1"/>
            <p:nvPr/>
          </p:nvSpPr>
          <p:spPr>
            <a:xfrm>
              <a:off x="3856181" y="3273837"/>
              <a:ext cx="13581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 0     -1       0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-1     20    -1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 0     -1       0</a:t>
              </a:r>
            </a:p>
          </p:txBody>
        </p:sp>
        <p:sp>
          <p:nvSpPr>
            <p:cNvPr id="57" name="Left Bracket 56">
              <a:extLst>
                <a:ext uri="{FF2B5EF4-FFF2-40B4-BE49-F238E27FC236}">
                  <a16:creationId xmlns:a16="http://schemas.microsoft.com/office/drawing/2014/main" id="{14758CE9-C535-E54E-BF80-4D0F920D2AED}"/>
                </a:ext>
              </a:extLst>
            </p:cNvPr>
            <p:cNvSpPr/>
            <p:nvPr/>
          </p:nvSpPr>
          <p:spPr>
            <a:xfrm>
              <a:off x="6821567" y="3279938"/>
              <a:ext cx="219770" cy="851108"/>
            </a:xfrm>
            <a:prstGeom prst="lef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ight Bracket 57">
              <a:extLst>
                <a:ext uri="{FF2B5EF4-FFF2-40B4-BE49-F238E27FC236}">
                  <a16:creationId xmlns:a16="http://schemas.microsoft.com/office/drawing/2014/main" id="{4969DA19-A8D0-BF42-9563-11E6F075F092}"/>
                </a:ext>
              </a:extLst>
            </p:cNvPr>
            <p:cNvSpPr/>
            <p:nvPr/>
          </p:nvSpPr>
          <p:spPr>
            <a:xfrm>
              <a:off x="8112177" y="3267717"/>
              <a:ext cx="219600" cy="832672"/>
            </a:xfrm>
            <a:prstGeom prst="righ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4CC25F-7963-EC4A-A8C7-05E8386BD71F}"/>
                </a:ext>
              </a:extLst>
            </p:cNvPr>
            <p:cNvSpPr txBox="1"/>
            <p:nvPr/>
          </p:nvSpPr>
          <p:spPr>
            <a:xfrm>
              <a:off x="6884544" y="3230577"/>
              <a:ext cx="13610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-3      0       3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-6      0       6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-3      0       3</a:t>
              </a:r>
            </a:p>
          </p:txBody>
        </p:sp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76E292AB-6753-9242-A638-333DC928BCC0}"/>
                </a:ext>
              </a:extLst>
            </p:cNvPr>
            <p:cNvSpPr/>
            <p:nvPr/>
          </p:nvSpPr>
          <p:spPr>
            <a:xfrm>
              <a:off x="9992536" y="3274984"/>
              <a:ext cx="219770" cy="851108"/>
            </a:xfrm>
            <a:prstGeom prst="lef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ight Bracket 60">
              <a:extLst>
                <a:ext uri="{FF2B5EF4-FFF2-40B4-BE49-F238E27FC236}">
                  <a16:creationId xmlns:a16="http://schemas.microsoft.com/office/drawing/2014/main" id="{39270EFA-48E0-3741-996E-1CD9428625F1}"/>
                </a:ext>
              </a:extLst>
            </p:cNvPr>
            <p:cNvSpPr/>
            <p:nvPr/>
          </p:nvSpPr>
          <p:spPr>
            <a:xfrm>
              <a:off x="11420253" y="3262763"/>
              <a:ext cx="219600" cy="832672"/>
            </a:xfrm>
            <a:prstGeom prst="rightBracket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978031-1DC6-2244-B4B6-5D2CB3A49473}"/>
                </a:ext>
              </a:extLst>
            </p:cNvPr>
            <p:cNvSpPr txBox="1"/>
            <p:nvPr/>
          </p:nvSpPr>
          <p:spPr>
            <a:xfrm>
              <a:off x="10034169" y="3234136"/>
              <a:ext cx="1548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-3      -6       -3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0         0        0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3         6        3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3C580D-1D6C-5244-8F72-3521FCB4F15F}"/>
                  </a:ext>
                </a:extLst>
              </p:cNvPr>
              <p:cNvSpPr txBox="1"/>
              <p:nvPr/>
            </p:nvSpPr>
            <p:spPr>
              <a:xfrm>
                <a:off x="1204210" y="4122859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B3C580D-1D6C-5244-8F72-3521FCB4F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10" y="4122859"/>
                <a:ext cx="55816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0A6413-A04A-0E46-9EB5-17C59871F8E1}"/>
                  </a:ext>
                </a:extLst>
              </p:cNvPr>
              <p:cNvSpPr txBox="1"/>
              <p:nvPr/>
            </p:nvSpPr>
            <p:spPr>
              <a:xfrm>
                <a:off x="4313725" y="4071548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0A6413-A04A-0E46-9EB5-17C59871F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25" y="4071548"/>
                <a:ext cx="558166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B89E09-551A-A94F-8BA1-7EDDC474776C}"/>
                  </a:ext>
                </a:extLst>
              </p:cNvPr>
              <p:cNvSpPr txBox="1"/>
              <p:nvPr/>
            </p:nvSpPr>
            <p:spPr>
              <a:xfrm>
                <a:off x="7339182" y="4073188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B89E09-551A-A94F-8BA1-7EDDC474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82" y="4073188"/>
                <a:ext cx="55816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6F4480-1DE0-3B41-B0D2-A73363A11705}"/>
                  </a:ext>
                </a:extLst>
              </p:cNvPr>
              <p:cNvSpPr txBox="1"/>
              <p:nvPr/>
            </p:nvSpPr>
            <p:spPr>
              <a:xfrm>
                <a:off x="10557269" y="4092032"/>
                <a:ext cx="5581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16F4480-1DE0-3B41-B0D2-A73363A11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269" y="4092032"/>
                <a:ext cx="558166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666F96EC-CAA1-EB49-8079-865561D40938}"/>
              </a:ext>
            </a:extLst>
          </p:cNvPr>
          <p:cNvSpPr txBox="1"/>
          <p:nvPr/>
        </p:nvSpPr>
        <p:spPr>
          <a:xfrm>
            <a:off x="3416734" y="93562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  <a:ea typeface="Cambria Math" panose="02040503050406030204" pitchFamily="18" charset="0"/>
              </a:rPr>
              <a:t>Grayscale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D881AA-3CA1-D749-844F-25F21DABBADD}"/>
              </a:ext>
            </a:extLst>
          </p:cNvPr>
          <p:cNvSpPr txBox="1"/>
          <p:nvPr/>
        </p:nvSpPr>
        <p:spPr>
          <a:xfrm>
            <a:off x="3885359" y="631202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  <a:ea typeface="Cambria Math" panose="02040503050406030204" pitchFamily="18" charset="0"/>
              </a:rPr>
              <a:t>SHARPENING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512577-2943-9445-9B5B-5957CD4F9972}"/>
              </a:ext>
            </a:extLst>
          </p:cNvPr>
          <p:cNvSpPr txBox="1"/>
          <p:nvPr/>
        </p:nvSpPr>
        <p:spPr>
          <a:xfrm>
            <a:off x="6765837" y="63547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  <a:ea typeface="Cambria Math" panose="02040503050406030204" pitchFamily="18" charset="0"/>
              </a:rPr>
              <a:t>VERTICAL LINES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4A2603-1D7D-0848-986B-9C4ADA8B67E8}"/>
              </a:ext>
            </a:extLst>
          </p:cNvPr>
          <p:cNvSpPr txBox="1"/>
          <p:nvPr/>
        </p:nvSpPr>
        <p:spPr>
          <a:xfrm>
            <a:off x="9483898" y="637032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  <a:ea typeface="Cambria Math" panose="02040503050406030204" pitchFamily="18" charset="0"/>
              </a:rPr>
              <a:t>HORIZONTAL LINES</a:t>
            </a:r>
          </a:p>
        </p:txBody>
      </p:sp>
    </p:spTree>
    <p:extLst>
      <p:ext uri="{BB962C8B-B14F-4D97-AF65-F5344CB8AC3E}">
        <p14:creationId xmlns:p14="http://schemas.microsoft.com/office/powerpoint/2010/main" val="114583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solidFill>
            <a:srgbClr val="E6B9B8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12628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previous set of feature maps: 3D cuboid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cuboid,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1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solidFill>
            <a:srgbClr val="E6B9B8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378716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solidFill>
            <a:srgbClr val="F0EEEB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previous set of feature maps, 3D cuboid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cuboid, one 2D map per filter,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solidFill>
            <a:srgbClr val="F0EEEB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or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solidFill>
            <a:srgbClr val="F0EEEB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8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solidFill>
            <a:srgbClr val="E6B9B8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11059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C7D52-DD57-4EEC-9437-1BC26872F1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solidFill>
            <a:srgbClr val="E3E0E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12874BE-9E70-419F-9F24-D0016E990B94}"/>
                  </a:ext>
                </a:extLst>
              </p:cNvPr>
              <p:cNvSpPr/>
              <p:nvPr/>
            </p:nvSpPr>
            <p:spPr>
              <a:xfrm>
                <a:off x="7746800" y="2000145"/>
                <a:ext cx="2744573" cy="3960752"/>
              </a:xfrm>
              <a:prstGeom prst="roundRect">
                <a:avLst/>
              </a:prstGeom>
              <a:solidFill>
                <a:srgbClr val="F0EEEB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I/O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Input: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FLATTENED</a:t>
                </a:r>
                <a:r>
                  <a:rPr lang="en-US" dirty="0">
                    <a:solidFill>
                      <a:schemeClr val="tx1"/>
                    </a:solidFill>
                  </a:rPr>
                  <a:t> previous set of feature maps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Output: Probabilities for each class or simply prediction for regression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12874BE-9E70-419F-9F24-D0016E990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800" y="2000145"/>
                <a:ext cx="2744573" cy="396075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solidFill>
            <a:srgbClr val="F0EEEB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classification, regression, segmentation,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solidFill>
            <a:srgbClr val="F0EEEB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the layer. If aggregating info, use ReLU. If producing final classification, use Softmax. If regression use linear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4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7666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ReLU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470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463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b="1" dirty="0"/>
              <a:t>C</a:t>
            </a:r>
            <a:r>
              <a:rPr lang="en-US" dirty="0"/>
              <a:t>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Input: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32x32x3</a:t>
            </a:r>
            <a:r>
              <a:rPr lang="en-US" dirty="0"/>
              <a:t>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Conv1</a:t>
            </a: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8 3x3 </a:t>
            </a:r>
            <a:r>
              <a:rPr lang="en-US" dirty="0"/>
              <a:t>filters, stride </a:t>
            </a:r>
            <a:r>
              <a:rPr lang="en-US" dirty="0">
                <a:latin typeface="Courier" pitchFamily="2" charset="0"/>
              </a:rPr>
              <a:t>1</a:t>
            </a:r>
            <a:r>
              <a:rPr lang="en-US" dirty="0"/>
              <a:t>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Conv2: </a:t>
            </a:r>
            <a:r>
              <a:rPr lang="en-US" dirty="0">
                <a:latin typeface="Courier" pitchFamily="2" charset="0"/>
              </a:rPr>
              <a:t>16 5x5 </a:t>
            </a:r>
            <a:r>
              <a:rPr lang="en-US" dirty="0"/>
              <a:t>filters, stride </a:t>
            </a:r>
            <a:r>
              <a:rPr lang="en-US" dirty="0">
                <a:latin typeface="Courier" pitchFamily="2" charset="0"/>
              </a:rPr>
              <a:t>2</a:t>
            </a:r>
            <a:r>
              <a:rPr lang="en-US" dirty="0"/>
              <a:t>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Flatten layer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(explained in the next few slides)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Dense1: </a:t>
            </a:r>
            <a:r>
              <a:rPr lang="en-US" dirty="0">
                <a:latin typeface="Courier" pitchFamily="2" charset="0"/>
              </a:rPr>
              <a:t>512</a:t>
            </a:r>
            <a:r>
              <a:rPr lang="en-US" dirty="0"/>
              <a:t>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Dense2:</a:t>
            </a:r>
            <a:r>
              <a:rPr lang="en-US" dirty="0">
                <a:latin typeface="Courier" pitchFamily="2" charset="0"/>
              </a:rPr>
              <a:t> 4 </a:t>
            </a:r>
            <a:r>
              <a:rPr lang="en-US" dirty="0"/>
              <a:t>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05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429935" y="5745590"/>
            <a:ext cx="9686550" cy="1143868"/>
          </a:xfrm>
          <a:prstGeom prst="rect">
            <a:avLst/>
          </a:prstGeom>
          <a:solidFill>
            <a:srgbClr val="F9F9FB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8 filters?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n_filters x filter_volume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Courier" pitchFamily="2" charset="0"/>
              </a:rPr>
              <a:t>8 x (3 x 3 x 3) + 8 =  224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FBEF456E-C549-449E-B0CE-510349159DBB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size=</a:t>
            </a:r>
            <a:r>
              <a:rPr lang="en-US" sz="1800" dirty="0">
                <a:latin typeface="Courier" pitchFamily="2" charset="0"/>
              </a:rPr>
              <a:t>32X32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channels=</a:t>
            </a:r>
            <a:r>
              <a:rPr lang="en-US" sz="1800" dirty="0">
                <a:latin typeface="Courier" pitchFamily="2" charset="0"/>
              </a:rPr>
              <a:t>3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A38BEBF8-806F-4527-BA60-B27F827EF8EA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</a:t>
            </a:r>
            <a:r>
              <a:rPr lang="en-US" sz="1800" dirty="0">
                <a:latin typeface="Courier" pitchFamily="2" charset="0"/>
              </a:rPr>
              <a:t>32X32</a:t>
            </a:r>
            <a:r>
              <a:rPr lang="en-US" sz="1800" dirty="0">
                <a:latin typeface="Karla" pitchFamily="2" charset="0"/>
              </a:rPr>
              <a:t>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channels = 8)</a:t>
            </a: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12E6FDCB-FBF3-4FCC-95CD-EA79A8409F48}"/>
              </a:ext>
            </a:extLst>
          </p:cNvPr>
          <p:cNvSpPr txBox="1">
            <a:spLocks/>
          </p:cNvSpPr>
          <p:nvPr/>
        </p:nvSpPr>
        <p:spPr>
          <a:xfrm>
            <a:off x="4691569" y="662332"/>
            <a:ext cx="2277226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Filter</a:t>
            </a:r>
          </a:p>
          <a:p>
            <a:pPr marL="0" indent="0" algn="ctr">
              <a:buNone/>
            </a:pPr>
            <a:r>
              <a:rPr lang="en-US" sz="1800" dirty="0">
                <a:latin typeface="Courier" pitchFamily="2" charset="0"/>
              </a:rPr>
              <a:t>8 x </a:t>
            </a:r>
            <a:r>
              <a:rPr lang="en-US" sz="1800" dirty="0">
                <a:latin typeface="Karla" pitchFamily="2" charset="0"/>
              </a:rPr>
              <a:t>(size=</a:t>
            </a:r>
            <a:r>
              <a:rPr lang="en-US" sz="1800" dirty="0">
                <a:latin typeface="Courier" pitchFamily="2" charset="0"/>
              </a:rPr>
              <a:t>3X3x3</a:t>
            </a:r>
            <a:r>
              <a:rPr lang="en-US" sz="1800" dirty="0">
                <a:latin typeface="Karla" pitchFamily="2" charset="0"/>
              </a:rPr>
              <a:t>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stride = 1,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padding = same)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CA44A23-0DEA-44A1-84F9-7FB5D2BF4ED4}"/>
              </a:ext>
            </a:extLst>
          </p:cNvPr>
          <p:cNvGrpSpPr/>
          <p:nvPr/>
        </p:nvGrpSpPr>
        <p:grpSpPr>
          <a:xfrm>
            <a:off x="674526" y="1692814"/>
            <a:ext cx="10970734" cy="3814045"/>
            <a:chOff x="674526" y="1692814"/>
            <a:chExt cx="10970734" cy="381404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E1EFAC-5FD4-43D3-AAE4-5945479D1B58}"/>
                </a:ext>
              </a:extLst>
            </p:cNvPr>
            <p:cNvGrpSpPr/>
            <p:nvPr/>
          </p:nvGrpSpPr>
          <p:grpSpPr>
            <a:xfrm>
              <a:off x="4529377" y="1692814"/>
              <a:ext cx="3653176" cy="3766793"/>
              <a:chOff x="4912696" y="1692814"/>
              <a:chExt cx="3653176" cy="376679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EF10B86-A3D7-4D2D-B48B-88712D29C681}"/>
                  </a:ext>
                </a:extLst>
              </p:cNvPr>
              <p:cNvGrpSpPr/>
              <p:nvPr/>
            </p:nvGrpSpPr>
            <p:grpSpPr>
              <a:xfrm>
                <a:off x="6519824" y="1692814"/>
                <a:ext cx="2046048" cy="2170235"/>
                <a:chOff x="4749663" y="3285830"/>
                <a:chExt cx="2046048" cy="2170235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4A0C796-1858-42B0-B4E8-1350E4036DC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E8EEE67-5160-4AA2-8080-A4D14373E275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77DA74E-7AC0-4D5F-B304-231893B6E85A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31517954-74F7-49DF-89B4-AC93D25DC910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Rectangle 12"/>
                <p:cNvSpPr/>
                <p:nvPr/>
              </p:nvSpPr>
              <p:spPr>
                <a:xfrm>
                  <a:off x="4749663" y="4497817"/>
                  <a:ext cx="819509" cy="958248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52586E7-BE0F-4845-9741-CBFC1E203C3C}"/>
                  </a:ext>
                </a:extLst>
              </p:cNvPr>
              <p:cNvGrpSpPr/>
              <p:nvPr/>
            </p:nvGrpSpPr>
            <p:grpSpPr>
              <a:xfrm>
                <a:off x="4912696" y="3300005"/>
                <a:ext cx="2035415" cy="2159602"/>
                <a:chOff x="4760296" y="3285830"/>
                <a:chExt cx="2035415" cy="215960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0266FED-E2B0-4941-914F-104CFC86EE36}"/>
                    </a:ext>
                  </a:extLst>
                </p:cNvPr>
                <p:cNvGrpSpPr/>
                <p:nvPr/>
              </p:nvGrpSpPr>
              <p:grpSpPr>
                <a:xfrm>
                  <a:off x="5161029" y="3285830"/>
                  <a:ext cx="1634682" cy="1759233"/>
                  <a:chOff x="5161029" y="3285830"/>
                  <a:chExt cx="1634682" cy="1759233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77D80AF2-FD64-456D-AABA-E6548C922802}"/>
                      </a:ext>
                    </a:extLst>
                  </p:cNvPr>
                  <p:cNvSpPr/>
                  <p:nvPr/>
                </p:nvSpPr>
                <p:spPr>
                  <a:xfrm>
                    <a:off x="5976202" y="328583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09C6DABE-9253-4633-946D-A3B1387B4F66}"/>
                      </a:ext>
                    </a:extLst>
                  </p:cNvPr>
                  <p:cNvSpPr/>
                  <p:nvPr/>
                </p:nvSpPr>
                <p:spPr>
                  <a:xfrm>
                    <a:off x="5568615" y="3686323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54AB764-8627-461B-98F1-DF8ACC33014B}"/>
                      </a:ext>
                    </a:extLst>
                  </p:cNvPr>
                  <p:cNvSpPr/>
                  <p:nvPr/>
                </p:nvSpPr>
                <p:spPr>
                  <a:xfrm>
                    <a:off x="5161029" y="4086815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F4CA519-E452-4937-AC97-093FFD68B9A8}"/>
                    </a:ext>
                  </a:extLst>
                </p:cNvPr>
                <p:cNvGrpSpPr/>
                <p:nvPr/>
              </p:nvGrpSpPr>
              <p:grpSpPr>
                <a:xfrm>
                  <a:off x="4760296" y="4186764"/>
                  <a:ext cx="1115797" cy="1258668"/>
                  <a:chOff x="4666746" y="4521180"/>
                  <a:chExt cx="1115797" cy="1258668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5F4EBD1-C3F8-49B9-A30D-0186810AB943}"/>
                      </a:ext>
                    </a:extLst>
                  </p:cNvPr>
                  <p:cNvSpPr/>
                  <p:nvPr/>
                </p:nvSpPr>
                <p:spPr>
                  <a:xfrm>
                    <a:off x="4666746" y="4821600"/>
                    <a:ext cx="819509" cy="958248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B301B8D6-B7CA-4CF5-A0DB-82D299E5920A}"/>
                      </a:ext>
                    </a:extLst>
                  </p:cNvPr>
                  <p:cNvGrpSpPr/>
                  <p:nvPr/>
                </p:nvGrpSpPr>
                <p:grpSpPr>
                  <a:xfrm>
                    <a:off x="4788882" y="4653702"/>
                    <a:ext cx="855439" cy="1006147"/>
                    <a:chOff x="4795970" y="4639526"/>
                    <a:chExt cx="855439" cy="1006147"/>
                  </a:xfrm>
                </p:grpSpPr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03C601F-7199-48A1-8BC2-64947233DA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95970" y="4639526"/>
                      <a:ext cx="815009" cy="213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5A36BC57-B789-43F0-AE12-E5923B0D26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51409" y="4706135"/>
                      <a:ext cx="0" cy="939538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C0DCD63D-55ED-4282-A2B0-5AC96D2BDC16}"/>
                      </a:ext>
                    </a:extLst>
                  </p:cNvPr>
                  <p:cNvGrpSpPr/>
                  <p:nvPr/>
                </p:nvGrpSpPr>
                <p:grpSpPr>
                  <a:xfrm>
                    <a:off x="4932006" y="4521180"/>
                    <a:ext cx="850537" cy="1003190"/>
                    <a:chOff x="4779606" y="4659401"/>
                    <a:chExt cx="850537" cy="1003190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D31B3F44-2237-4DCD-A51E-30E9F57235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79606" y="4659401"/>
                      <a:ext cx="816333" cy="22729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FDCFE4A4-7482-44DC-8367-F8557699F4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30143" y="4716715"/>
                      <a:ext cx="0" cy="945876"/>
                    </a:xfrm>
                    <a:prstGeom prst="line">
                      <a:avLst/>
                    </a:prstGeom>
                    <a:ln w="3175">
                      <a:solidFill>
                        <a:schemeClr val="bg2">
                          <a:lumMod val="75000"/>
                        </a:schemeClr>
                      </a:solidFill>
                    </a:ln>
                    <a:scene3d>
                      <a:camera prst="orthographicFront"/>
                      <a:lightRig rig="threePt" dir="t"/>
                    </a:scene3d>
                    <a:sp3d extrusionH="22860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84BCE5-93F1-40D9-9E5A-F513B4E3369D}"/>
                </a:ext>
              </a:extLst>
            </p:cNvPr>
            <p:cNvGrpSpPr/>
            <p:nvPr/>
          </p:nvGrpSpPr>
          <p:grpSpPr>
            <a:xfrm>
              <a:off x="5631395" y="5133408"/>
              <a:ext cx="1393704" cy="373451"/>
              <a:chOff x="6014169" y="5133408"/>
              <a:chExt cx="1393704" cy="3734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85FF03-96FF-4DBA-826D-83105894A9DD}"/>
                  </a:ext>
                </a:extLst>
              </p:cNvPr>
              <p:cNvGrpSpPr/>
              <p:nvPr/>
            </p:nvGrpSpPr>
            <p:grpSpPr>
              <a:xfrm>
                <a:off x="6014169" y="5133408"/>
                <a:ext cx="544279" cy="314129"/>
                <a:chOff x="5971637" y="5133408"/>
                <a:chExt cx="544279" cy="314129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CB0FC516-F538-496B-8402-98EE4AAA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5143750"/>
                  <a:ext cx="353807" cy="30378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4D67BD7C-5604-4381-83F7-9E70E92B6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7129" y="5133408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AA5C620-2B10-47C7-B9C7-9890AEF88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FDED58-69B2-49FD-BF2F-45E1E36E3A50}"/>
                  </a:ext>
                </a:extLst>
              </p:cNvPr>
              <p:cNvSpPr/>
              <p:nvPr/>
            </p:nvSpPr>
            <p:spPr>
              <a:xfrm>
                <a:off x="6413690" y="5137527"/>
                <a:ext cx="994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filter x 1</a:t>
                </a: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4742CB-90CA-4979-AABE-542A2D01963E}"/>
                </a:ext>
              </a:extLst>
            </p:cNvPr>
            <p:cNvGrpSpPr/>
            <p:nvPr/>
          </p:nvGrpSpPr>
          <p:grpSpPr>
            <a:xfrm>
              <a:off x="8340619" y="2103950"/>
              <a:ext cx="3304641" cy="3302462"/>
              <a:chOff x="8736881" y="1849270"/>
              <a:chExt cx="3304641" cy="330246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9C538D0-C466-4D44-9DB8-D68C2716A791}"/>
                  </a:ext>
                </a:extLst>
              </p:cNvPr>
              <p:cNvGrpSpPr/>
              <p:nvPr/>
            </p:nvGrpSpPr>
            <p:grpSpPr>
              <a:xfrm>
                <a:off x="9016871" y="1849270"/>
                <a:ext cx="3024651" cy="3039800"/>
                <a:chOff x="9016871" y="1849270"/>
                <a:chExt cx="3024651" cy="3039800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95AC16FF-3EA3-4108-9A5E-E34F36480921}"/>
                    </a:ext>
                  </a:extLst>
                </p:cNvPr>
                <p:cNvGrpSpPr/>
                <p:nvPr/>
              </p:nvGrpSpPr>
              <p:grpSpPr>
                <a:xfrm>
                  <a:off x="9549957" y="1849270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A73175E4-E3FB-4950-B44F-3DA4E72B879C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6207E3C-D2EC-4146-B5F9-132A121D8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CFC5B9B5-F7CD-4FC4-B3E3-46CE3D026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3CB7E083-CD89-439E-BAF2-4D440DD28762}"/>
                    </a:ext>
                  </a:extLst>
                </p:cNvPr>
                <p:cNvGrpSpPr/>
                <p:nvPr/>
              </p:nvGrpSpPr>
              <p:grpSpPr>
                <a:xfrm>
                  <a:off x="9271967" y="211739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AB308FFF-3EB9-4CC1-9E6A-F7E917FFA242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68E7B1E4-ADCB-4074-A69D-9AD53BCD52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9A81FDAC-471B-4370-991B-3D3393537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711C0F4-F7B1-4A1F-8B30-84FFF13E2961}"/>
                    </a:ext>
                  </a:extLst>
                </p:cNvPr>
                <p:cNvGrpSpPr/>
                <p:nvPr/>
              </p:nvGrpSpPr>
              <p:grpSpPr>
                <a:xfrm>
                  <a:off x="9016871" y="2387785"/>
                  <a:ext cx="2491565" cy="2501285"/>
                  <a:chOff x="9282689" y="2600439"/>
                  <a:chExt cx="2491565" cy="2501285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C821437B-9919-483D-8653-37349CEEE3DB}"/>
                      </a:ext>
                    </a:extLst>
                  </p:cNvPr>
                  <p:cNvSpPr/>
                  <p:nvPr/>
                </p:nvSpPr>
                <p:spPr>
                  <a:xfrm>
                    <a:off x="9282689" y="2772706"/>
                    <a:ext cx="2340540" cy="2329018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7BB282-9355-4BF3-B168-DAD31B19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7204" y="2600439"/>
                    <a:ext cx="2327050" cy="62636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F8CA90A-E578-4B23-976C-393E165DC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5988" y="2663075"/>
                    <a:ext cx="0" cy="2346155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2286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4554223-415B-46A9-A2AC-93382780119D}"/>
                  </a:ext>
                </a:extLst>
              </p:cNvPr>
              <p:cNvGrpSpPr/>
              <p:nvPr/>
            </p:nvGrpSpPr>
            <p:grpSpPr>
              <a:xfrm>
                <a:off x="8736881" y="2650447"/>
                <a:ext cx="2491565" cy="2501285"/>
                <a:chOff x="8736881" y="2650447"/>
                <a:chExt cx="2491565" cy="2501285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19176F91-D7E8-46D0-8B22-64F5F4E24C01}"/>
                    </a:ext>
                  </a:extLst>
                </p:cNvPr>
                <p:cNvGrpSpPr/>
                <p:nvPr/>
              </p:nvGrpSpPr>
              <p:grpSpPr>
                <a:xfrm>
                  <a:off x="8736881" y="2818305"/>
                  <a:ext cx="2340540" cy="2333427"/>
                  <a:chOff x="8499420" y="2389453"/>
                  <a:chExt cx="2340540" cy="2333427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50F8C254-C622-4219-BCC3-55313ED0DBE7}"/>
                      </a:ext>
                    </a:extLst>
                  </p:cNvPr>
                  <p:cNvSpPr/>
                  <p:nvPr/>
                </p:nvSpPr>
                <p:spPr>
                  <a:xfrm>
                    <a:off x="8499420" y="2393862"/>
                    <a:ext cx="2340540" cy="2329018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524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448EBDB-646F-4126-8E34-93EB15D6C166}"/>
                      </a:ext>
                    </a:extLst>
                  </p:cNvPr>
                  <p:cNvSpPr/>
                  <p:nvPr/>
                </p:nvSpPr>
                <p:spPr>
                  <a:xfrm>
                    <a:off x="8532266" y="2389453"/>
                    <a:ext cx="191191" cy="217810"/>
                  </a:xfrm>
                  <a:prstGeom prst="rect">
                    <a:avLst/>
                  </a:prstGeom>
                  <a:grpFill/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EB209BA-65AD-42E4-B868-B53C759F0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1396" y="2650447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584BE18-F1A4-4A14-AD35-582F19B2AF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20180" y="2713083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E69C03-E0B7-FA45-8B39-FAF2B02F01B8}"/>
              </a:ext>
            </a:extLst>
          </p:cNvPr>
          <p:cNvSpPr/>
          <p:nvPr/>
        </p:nvSpPr>
        <p:spPr>
          <a:xfrm>
            <a:off x="8373465" y="3072985"/>
            <a:ext cx="191191" cy="217810"/>
          </a:xfrm>
          <a:prstGeom prst="rect">
            <a:avLst/>
          </a:prstGeom>
          <a:solidFill>
            <a:srgbClr val="FE1A1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17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680720" y="5519594"/>
            <a:ext cx="8438609" cy="1299047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 if I want to use 16 filters?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n_filters x filter_volume + biases = total number of params</a:t>
            </a:r>
          </a:p>
          <a:p>
            <a:pPr marL="0" indent="0" algn="ctr">
              <a:buNone/>
            </a:pPr>
            <a:r>
              <a:rPr lang="en-US" sz="1800" dirty="0">
                <a:latin typeface="Courier" pitchFamily="2" charset="0"/>
              </a:rPr>
              <a:t>16 x (5 x 5 x 8) + 16 =  3216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1152542" y="282247"/>
            <a:ext cx="9804810" cy="495082"/>
            <a:chOff x="1152542" y="679448"/>
            <a:chExt cx="9804810" cy="495082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1152542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</a:t>
              </a:r>
              <a:r>
                <a:rPr lang="en-US" sz="1800" dirty="0">
                  <a:latin typeface="Courier" pitchFamily="2" charset="0"/>
                </a:rPr>
                <a:t>32X32</a:t>
              </a:r>
              <a:r>
                <a:rPr lang="en-US" sz="1800" dirty="0">
                  <a:latin typeface="Karla" pitchFamily="2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channels=8)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2" name="Content Placeholder 2">
              <a:extLst>
                <a:ext uri="{FF2B5EF4-FFF2-40B4-BE49-F238E27FC236}">
                  <a16:creationId xmlns:a16="http://schemas.microsoft.com/office/drawing/2014/main" id="{A38BEBF8-806F-4527-BA60-B27F827EF8EA}"/>
                </a:ext>
              </a:extLst>
            </p:cNvPr>
            <p:cNvSpPr txBox="1">
              <a:spLocks/>
            </p:cNvSpPr>
            <p:nvPr/>
          </p:nvSpPr>
          <p:spPr>
            <a:xfrm>
              <a:off x="9095959" y="679448"/>
              <a:ext cx="1861393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Output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</a:t>
              </a:r>
              <a:r>
                <a:rPr lang="en-US" sz="1800" dirty="0">
                  <a:latin typeface="Courier" pitchFamily="2" charset="0"/>
                </a:rPr>
                <a:t>16X16,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4877336" y="690081"/>
              <a:ext cx="2311212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Filter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Courier" pitchFamily="2" charset="0"/>
                </a:rPr>
                <a:t>16 x </a:t>
              </a:r>
              <a:r>
                <a:rPr lang="en-US" sz="1800" dirty="0">
                  <a:latin typeface="Karla" pitchFamily="2" charset="0"/>
                </a:rPr>
                <a:t>(size=</a:t>
              </a:r>
              <a:r>
                <a:rPr lang="en-US" sz="1800" dirty="0">
                  <a:latin typeface="Courier" pitchFamily="2" charset="0"/>
                </a:rPr>
                <a:t>5X5X8</a:t>
              </a:r>
              <a:r>
                <a:rPr lang="en-US" sz="1800" dirty="0">
                  <a:latin typeface="Karla" pitchFamily="2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stride = 2,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padding = same)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A3A8CF-0867-4414-AE4C-E3E67E2C8BE1}"/>
              </a:ext>
            </a:extLst>
          </p:cNvPr>
          <p:cNvGrpSpPr/>
          <p:nvPr/>
        </p:nvGrpSpPr>
        <p:grpSpPr>
          <a:xfrm>
            <a:off x="371252" y="2207867"/>
            <a:ext cx="10445431" cy="3066247"/>
            <a:chOff x="371252" y="2207867"/>
            <a:chExt cx="10445431" cy="30662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4B3731-CF17-4608-BBDF-BB14A8302EB8}"/>
                </a:ext>
              </a:extLst>
            </p:cNvPr>
            <p:cNvGrpSpPr/>
            <p:nvPr/>
          </p:nvGrpSpPr>
          <p:grpSpPr>
            <a:xfrm>
              <a:off x="371252" y="2330048"/>
              <a:ext cx="3066769" cy="2381806"/>
              <a:chOff x="1173189" y="1976796"/>
              <a:chExt cx="3066769" cy="2381806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95FF16F-0668-45A2-A8E8-8C29E160B4F8}"/>
                  </a:ext>
                </a:extLst>
              </p:cNvPr>
              <p:cNvGrpSpPr/>
              <p:nvPr/>
            </p:nvGrpSpPr>
            <p:grpSpPr>
              <a:xfrm>
                <a:off x="1173189" y="1976796"/>
                <a:ext cx="1904360" cy="1971254"/>
                <a:chOff x="9447204" y="2600439"/>
                <a:chExt cx="2327050" cy="240879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ABF1709-2795-4D2B-B7D5-AED23D80B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7204" y="2600439"/>
                  <a:ext cx="2327050" cy="62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5CD1AF6-C98D-429E-BE40-888A0DD86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65988" y="2663075"/>
                  <a:ext cx="0" cy="234615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87182F3-3890-4BBA-97D6-34504D239FCB}"/>
                  </a:ext>
                </a:extLst>
              </p:cNvPr>
              <p:cNvGrpSpPr/>
              <p:nvPr/>
            </p:nvGrpSpPr>
            <p:grpSpPr>
              <a:xfrm>
                <a:off x="1901609" y="2012675"/>
                <a:ext cx="2338349" cy="2345927"/>
                <a:chOff x="3389152" y="1423561"/>
                <a:chExt cx="2338349" cy="234592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1A36C76-576E-4027-95CD-29D87BDB3D0D}"/>
                    </a:ext>
                  </a:extLst>
                </p:cNvPr>
                <p:cNvSpPr/>
                <p:nvPr/>
              </p:nvSpPr>
              <p:spPr>
                <a:xfrm>
                  <a:off x="3389152" y="1863516"/>
                  <a:ext cx="1915399" cy="19059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794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09951CB-80DF-437A-AE2C-189D26F8D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4076" y="1562307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3E1C10DE-49FD-4C93-A653-3D303EEA9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72364" y="164436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23C2BD13-5613-4F7A-98E5-434D793D7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7665" y="163323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02F1F72-E6DF-4747-9E0F-E24F11226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9058" y="1758345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D2DB67E2-AAA2-42F9-92F6-DB6FFC66A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2687" y="1765464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1B42CA51-C13D-4FDE-B55C-B13BE941A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7344" y="181672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F29401F1-916A-4CB5-974F-AA8C78F1A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2141" y="148984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AE61F5D1-899C-477C-9F7D-7337231165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1609" y="1556498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0C1CF208-BDD7-4AB5-99DE-6A0441827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2545" y="1423561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333E6073-6CBD-4C32-A91E-56418032D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7501" y="1474820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243333F3-9201-49DC-8CC2-2F188F6C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481" y="1695256"/>
                  <a:ext cx="1904360" cy="51259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28E571AA-97F5-4A1A-BAB1-7961961AC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744" y="1714343"/>
                  <a:ext cx="0" cy="191999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79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DAF0AB5A-DFA7-4DB4-A73D-C61FE46474B2}"/>
                </a:ext>
              </a:extLst>
            </p:cNvPr>
            <p:cNvGrpSpPr/>
            <p:nvPr/>
          </p:nvGrpSpPr>
          <p:grpSpPr>
            <a:xfrm>
              <a:off x="6169632" y="3373631"/>
              <a:ext cx="1134731" cy="1174591"/>
              <a:chOff x="9447204" y="2600439"/>
              <a:chExt cx="2327050" cy="2408791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FB548DCE-56F8-49DE-94FB-21B270A39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7204" y="2600439"/>
                <a:ext cx="2327050" cy="6263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14EA31B-6914-4C33-8D73-3FBD92989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65988" y="2663075"/>
                <a:ext cx="0" cy="234615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 extrusionH="5588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79A0CB-717C-4A93-BA4B-24B2121FE7E0}"/>
                </a:ext>
              </a:extLst>
            </p:cNvPr>
            <p:cNvGrpSpPr/>
            <p:nvPr/>
          </p:nvGrpSpPr>
          <p:grpSpPr>
            <a:xfrm>
              <a:off x="4442661" y="2207867"/>
              <a:ext cx="3160991" cy="3066247"/>
              <a:chOff x="4753746" y="2194813"/>
              <a:chExt cx="3160991" cy="30662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4B9370B-A120-4395-A6C5-31D39A64082E}"/>
                  </a:ext>
                </a:extLst>
              </p:cNvPr>
              <p:cNvGrpSpPr/>
              <p:nvPr/>
            </p:nvGrpSpPr>
            <p:grpSpPr>
              <a:xfrm>
                <a:off x="6832319" y="2194813"/>
                <a:ext cx="1082418" cy="1099975"/>
                <a:chOff x="2339112" y="6569326"/>
                <a:chExt cx="1082418" cy="1099975"/>
              </a:xfrm>
              <a:solidFill>
                <a:schemeClr val="bg1">
                  <a:lumMod val="85000"/>
                  <a:alpha val="99000"/>
                </a:schemeClr>
              </a:solidFill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4BCA637-E2B8-4A07-BBEA-33FFDE9E5659}"/>
                    </a:ext>
                  </a:extLst>
                </p:cNvPr>
                <p:cNvGrpSpPr/>
                <p:nvPr/>
              </p:nvGrpSpPr>
              <p:grpSpPr>
                <a:xfrm>
                  <a:off x="2753451" y="6569326"/>
                  <a:ext cx="668079" cy="702621"/>
                  <a:chOff x="2753451" y="6569326"/>
                  <a:chExt cx="668079" cy="702621"/>
                </a:xfrm>
                <a:grpFill/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DC9EADDD-EDFA-4122-8D40-E986AE048CE9}"/>
                      </a:ext>
                    </a:extLst>
                  </p:cNvPr>
                  <p:cNvSpPr/>
                  <p:nvPr/>
                </p:nvSpPr>
                <p:spPr>
                  <a:xfrm>
                    <a:off x="3168555" y="656932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46795ECF-9CF4-4FE5-9F01-2A879C86B0AC}"/>
                      </a:ext>
                    </a:extLst>
                  </p:cNvPr>
                  <p:cNvSpPr/>
                  <p:nvPr/>
                </p:nvSpPr>
                <p:spPr>
                  <a:xfrm>
                    <a:off x="2753451" y="6976145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24CAF656-3964-43B5-ACBA-FFD71BFD32F5}"/>
                    </a:ext>
                  </a:extLst>
                </p:cNvPr>
                <p:cNvSpPr/>
                <p:nvPr/>
              </p:nvSpPr>
              <p:spPr>
                <a:xfrm>
                  <a:off x="2339112" y="737349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96542CF-5712-4CE3-B923-4D68E83666E8}"/>
                  </a:ext>
                </a:extLst>
              </p:cNvPr>
              <p:cNvGrpSpPr/>
              <p:nvPr/>
            </p:nvGrpSpPr>
            <p:grpSpPr>
              <a:xfrm>
                <a:off x="4753746" y="4177128"/>
                <a:ext cx="1066374" cy="1083932"/>
                <a:chOff x="2744724" y="6208049"/>
                <a:chExt cx="1066374" cy="1083932"/>
              </a:xfrm>
            </p:grpSpPr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055C67AA-F469-4EDB-8EC0-90B91813C881}"/>
                    </a:ext>
                  </a:extLst>
                </p:cNvPr>
                <p:cNvSpPr/>
                <p:nvPr/>
              </p:nvSpPr>
              <p:spPr>
                <a:xfrm>
                  <a:off x="3558123" y="6208049"/>
                  <a:ext cx="252975" cy="295802"/>
                </a:xfrm>
                <a:prstGeom prst="rect">
                  <a:avLst/>
                </a:prstGeom>
                <a:solidFill>
                  <a:srgbClr val="FF0000"/>
                </a:solidFill>
                <a:ln w="63500">
                  <a:solidFill>
                    <a:srgbClr val="FF0000"/>
                  </a:solidFill>
                </a:ln>
                <a:scene3d>
                  <a:camera prst="orthographicFront">
                    <a:rot lat="600000" lon="600000" rev="0"/>
                  </a:camera>
                  <a:lightRig rig="twoPt" dir="t">
                    <a:rot lat="0" lon="0" rev="0"/>
                  </a:lightRig>
                </a:scene3d>
                <a:sp3d extrusionH="2286000" contourW="381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bg1"/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378EB04C-61A7-4291-9071-C4BABD755589}"/>
                    </a:ext>
                  </a:extLst>
                </p:cNvPr>
                <p:cNvGrpSpPr/>
                <p:nvPr/>
              </p:nvGrpSpPr>
              <p:grpSpPr>
                <a:xfrm>
                  <a:off x="2744724" y="6605403"/>
                  <a:ext cx="652035" cy="686578"/>
                  <a:chOff x="3830839" y="5528516"/>
                  <a:chExt cx="652035" cy="686578"/>
                </a:xfrm>
              </p:grpSpPr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1981E6FD-C288-44B2-99C3-5B70763F12CC}"/>
                      </a:ext>
                    </a:extLst>
                  </p:cNvPr>
                  <p:cNvSpPr/>
                  <p:nvPr/>
                </p:nvSpPr>
                <p:spPr>
                  <a:xfrm>
                    <a:off x="4229899" y="5528516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C0DFAC2A-066C-45F5-9183-928E654B54D7}"/>
                      </a:ext>
                    </a:extLst>
                  </p:cNvPr>
                  <p:cNvSpPr/>
                  <p:nvPr/>
                </p:nvSpPr>
                <p:spPr>
                  <a:xfrm>
                    <a:off x="3830839" y="5919292"/>
                    <a:ext cx="252975" cy="295802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0">
                    <a:solidFill>
                      <a:srgbClr val="FF0000"/>
                    </a:solidFill>
                  </a:ln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2286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76865B-F22C-417B-AA29-FF6F8672A7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69878" y="298396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C28F620D-263A-4609-BD76-FC471C33B9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0477" y="3334051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80ACA7C1-F173-4B20-852B-CDD26FA9B1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00919" y="2968930"/>
                <a:ext cx="827836" cy="738357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F5773B-8D38-431E-8CA1-06C365CE0321}"/>
                </a:ext>
              </a:extLst>
            </p:cNvPr>
            <p:cNvGrpSpPr/>
            <p:nvPr/>
          </p:nvGrpSpPr>
          <p:grpSpPr>
            <a:xfrm>
              <a:off x="87233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96241157-07B5-4EB7-9A60-A2CD4F4EA3E5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2421B355-FB62-4EA2-8550-3A30768B6FFE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ABEB42E6-4442-46FD-BFE6-E68A7B95AEEE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A813F6FF-9F05-4E30-BFE1-8610912FE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>
                    <a:extLst>
                      <a:ext uri="{FF2B5EF4-FFF2-40B4-BE49-F238E27FC236}">
                        <a16:creationId xmlns:a16="http://schemas.microsoft.com/office/drawing/2014/main" id="{8AE208CE-928A-4BE8-BE8B-703AA005B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E66B4F0B-66B9-4000-AEDB-01E839426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FEA65D3C-F97A-4441-AC69-0A7B34E78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A5E8303-6EE1-4A8F-A621-5572432DC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6C702D61-98B2-47BF-A656-95D2C8CE0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F8E9DF1-0D29-4B4D-9C4A-3C473222E06F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FD2AC828-C3B6-44C1-AF58-87575F474CD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1907700-3BA3-48D5-B722-366C246EE5B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22" name="Straight Connector 421">
                    <a:extLst>
                      <a:ext uri="{FF2B5EF4-FFF2-40B4-BE49-F238E27FC236}">
                        <a16:creationId xmlns:a16="http://schemas.microsoft.com/office/drawing/2014/main" id="{BF821DBF-2B77-4004-99D2-F7FB4C9859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A1A6D8F1-22D9-40AB-B4D5-5321E1490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9C72D3BD-B745-4C81-9DFC-50B2A3803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6F96E841-E481-4EEE-9A38-C2EFBE589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9" name="Straight Connector 418">
                  <a:extLst>
                    <a:ext uri="{FF2B5EF4-FFF2-40B4-BE49-F238E27FC236}">
                      <a16:creationId xmlns:a16="http://schemas.microsoft.com/office/drawing/2014/main" id="{5CD28659-B31E-408F-BDF5-E7BB66E5E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3C23EC12-9618-4BFC-AFE2-5E2E79ED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2413B931-A5F7-46C9-BF00-7FED82D5FF99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077F4E20-A603-4660-AAE7-DDD1D6BC3BC7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829944F1-AD61-48BC-AE30-4B33108C2A33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58B8BF89-85F9-4911-A261-9C34A4D1D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40E21159-4C10-443C-8DA4-963BB75EEE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7C1E2601-D4D3-4654-8DF9-AC1CD2BAB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09D685F-C292-44D4-977A-AF4A59CA3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9B8B3B48-1E89-4A5D-9F3A-772F6DF1C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E8310215-FB01-448D-86A9-0E9CBCD92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5E98D11-1EE4-4950-9C43-61E0D3573BBD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C7F02369-BEBD-4931-802D-F261F1F927E0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8DA7CB98-90B7-40BA-88FE-FEA4D8865E2F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615E0ACD-FFD0-42AF-82FC-90C27A835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id="{FB20DBC9-2FA9-4FC0-BF3E-B1B49F98F7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2911C1B5-F3AB-4403-8E61-C1FE74B75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DB69B1DE-7519-4F4F-A139-718F4D725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163E2E35-E168-4434-9C45-6488EC27C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A3898209-E490-4CCA-B61E-56489FB28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47628674-B231-428D-9FB1-193CF5D53D89}"/>
                  </a:ext>
                </a:extLst>
              </p:cNvPr>
              <p:cNvSpPr/>
              <p:nvPr/>
            </p:nvSpPr>
            <p:spPr>
              <a:xfrm>
                <a:off x="8309009" y="3758868"/>
                <a:ext cx="150738" cy="176256"/>
              </a:xfrm>
              <a:prstGeom prst="rect">
                <a:avLst/>
              </a:prstGeom>
              <a:solidFill>
                <a:srgbClr val="FF0000"/>
              </a:solidFill>
              <a:ln w="63500">
                <a:solidFill>
                  <a:srgbClr val="FF0000"/>
                </a:solidFill>
              </a:ln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6DACECF-B47F-436B-8FB8-78309AE496E3}"/>
                </a:ext>
              </a:extLst>
            </p:cNvPr>
            <p:cNvGrpSpPr/>
            <p:nvPr/>
          </p:nvGrpSpPr>
          <p:grpSpPr>
            <a:xfrm>
              <a:off x="5343293" y="2207867"/>
              <a:ext cx="3272656" cy="3049696"/>
              <a:chOff x="6014169" y="2397842"/>
              <a:chExt cx="3272656" cy="3049696"/>
            </a:xfrm>
          </p:grpSpPr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1F91128B-29FB-4387-8A88-0EEF341BA43A}"/>
                  </a:ext>
                </a:extLst>
              </p:cNvPr>
              <p:cNvGrpSpPr/>
              <p:nvPr/>
            </p:nvGrpSpPr>
            <p:grpSpPr>
              <a:xfrm>
                <a:off x="6014169" y="2397842"/>
                <a:ext cx="3272656" cy="3049696"/>
                <a:chOff x="5971637" y="2397842"/>
                <a:chExt cx="3272656" cy="3049696"/>
              </a:xfrm>
            </p:grpSpPr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F9163C83-5D8E-4D62-9303-A5D368AB0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0858" y="2397842"/>
                  <a:ext cx="3084016" cy="304969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960F0590-9F97-47E3-B1AE-10E7C9993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45506" y="2401034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9C22172C-98D8-426A-BC18-0DD2E83E4F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71637" y="5438781"/>
                  <a:ext cx="198787" cy="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714DBEF1-2C96-4FF2-BC48-F521181BAB56}"/>
                  </a:ext>
                </a:extLst>
              </p:cNvPr>
              <p:cNvSpPr/>
              <p:nvPr/>
            </p:nvSpPr>
            <p:spPr>
              <a:xfrm>
                <a:off x="7265800" y="4302440"/>
                <a:ext cx="1075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16 filters</a:t>
                </a:r>
                <a:endParaRPr lang="en-US" dirty="0"/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C0DFAC2A-066C-45F5-9183-928E654B54D7}"/>
              </a:ext>
            </a:extLst>
          </p:cNvPr>
          <p:cNvSpPr/>
          <p:nvPr/>
        </p:nvSpPr>
        <p:spPr>
          <a:xfrm>
            <a:off x="1160636" y="2836500"/>
            <a:ext cx="252975" cy="29580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  <a:scene3d>
            <a:camera prst="orthographicFront">
              <a:rot lat="600000" lon="600000" rev="0"/>
            </a:camera>
            <a:lightRig rig="twoPt" dir="t">
              <a:rot lat="0" lon="0" rev="0"/>
            </a:lightRig>
          </a:scene3d>
          <a:sp3d contourW="38100">
            <a:extrusionClr>
              <a:schemeClr val="accent1">
                <a:lumMod val="20000"/>
                <a:lumOff val="80000"/>
              </a:schemeClr>
            </a:extrusionClr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5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343847" y="3521013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7369033" y="3521013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4066287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CNNs are composed of layers, but those layers are not fully connected: they have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filters</a:t>
            </a:r>
            <a:r>
              <a:rPr lang="en-US" sz="2200" dirty="0"/>
              <a:t>, sets of cube-shaped weights, that are applied throughout the image.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Each 2D slice of a filter is called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kernel</a:t>
            </a:r>
            <a:r>
              <a:rPr lang="en-US" sz="2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These filters introduce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translation invariance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parameter sharing.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How are they applied?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19E9D4-1D40-9144-A187-46C5A6DDEFCA}"/>
              </a:ext>
            </a:extLst>
          </p:cNvPr>
          <p:cNvGrpSpPr/>
          <p:nvPr/>
        </p:nvGrpSpPr>
        <p:grpSpPr>
          <a:xfrm>
            <a:off x="1320054" y="948397"/>
            <a:ext cx="4651060" cy="2446919"/>
            <a:chOff x="2460411" y="1588957"/>
            <a:chExt cx="8031278" cy="42252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B88E64-3894-1B44-9016-D963B3259E02}"/>
                </a:ext>
              </a:extLst>
            </p:cNvPr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6D97E9-EB85-D946-9E65-86FCFD123BB6}"/>
                </a:ext>
              </a:extLst>
            </p:cNvPr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26948-AB2A-CC48-8BAE-02D6B0A05611}"/>
                </a:ext>
              </a:extLst>
            </p:cNvPr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F0F985-B102-6A4F-B762-4C6A6F204868}"/>
                </a:ext>
              </a:extLst>
            </p:cNvPr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DE99B1-2743-6A44-A5C1-AE136CF9C614}"/>
                </a:ext>
              </a:extLst>
            </p:cNvPr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3E5A65A-5463-1C41-BB94-FDD4AB74D43B}"/>
                  </a:ext>
                </a:extLst>
              </p:cNvPr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41F8EF6-2DA1-A345-A97B-EB62B800C7DF}"/>
                  </a:ext>
                </a:extLst>
              </p:cNvPr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ACEA0AB-2928-5A47-971E-9EC10B86B4D5}"/>
                  </a:ext>
                </a:extLst>
              </p:cNvPr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0CC42AE-6B40-7C45-B783-0BBEC1641BAD}"/>
                  </a:ext>
                </a:extLst>
              </p:cNvPr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CF76FF-1E31-0F4D-A808-878B30472FDB}"/>
                </a:ext>
              </a:extLst>
            </p:cNvPr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A6557B9-DBA6-8348-9B22-8C8A4AA29B80}"/>
                  </a:ext>
                </a:extLst>
              </p:cNvPr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A72E83F-A022-1D4B-8853-9C0D1016BCFD}"/>
                  </a:ext>
                </a:extLst>
              </p:cNvPr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C67A53E-532D-5B4C-BF63-17BBC8A5CDBA}"/>
                  </a:ext>
                </a:extLst>
              </p:cNvPr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BD73295-E7BE-C94D-AD56-D2E84C0F143D}"/>
                  </a:ext>
                </a:extLst>
              </p:cNvPr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675EC5-AB2E-6C44-9D9D-171840635E8F}"/>
                </a:ext>
              </a:extLst>
            </p:cNvPr>
            <p:cNvCxnSpPr>
              <a:stCxn id="63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F7C7E4-52D7-654E-B21C-665BF842EDEF}"/>
                </a:ext>
              </a:extLst>
            </p:cNvPr>
            <p:cNvCxnSpPr>
              <a:stCxn id="63" idx="6"/>
              <a:endCxn id="60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9C364BE-49C1-4247-A7F0-E73B55B19733}"/>
                </a:ext>
              </a:extLst>
            </p:cNvPr>
            <p:cNvCxnSpPr>
              <a:stCxn id="63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B8BEC2-5043-DE43-A71D-A3AB1DEDF177}"/>
                </a:ext>
              </a:extLst>
            </p:cNvPr>
            <p:cNvCxnSpPr>
              <a:stCxn id="63" idx="6"/>
              <a:endCxn id="61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80C34DC-384B-9145-BF20-4975F9F725AB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A2F016-9CFE-C043-A493-59B1CA0A5AD2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8A639CC-0A25-084B-ACF0-36C587C218D9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B5FC24-4210-F144-A53F-B6962CAF3CA9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FABB9E-DDB3-124B-9C9E-0ADFD16BD160}"/>
                </a:ext>
              </a:extLst>
            </p:cNvPr>
            <p:cNvCxnSpPr>
              <a:stCxn id="64" idx="6"/>
              <a:endCxn id="61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CEA507-BFE5-8D4C-A9AE-530B37EA90AC}"/>
                </a:ext>
              </a:extLst>
            </p:cNvPr>
            <p:cNvCxnSpPr>
              <a:stCxn id="64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FDE7D1-5038-724E-BAB4-7FFEC30BB26B}"/>
                </a:ext>
              </a:extLst>
            </p:cNvPr>
            <p:cNvCxnSpPr>
              <a:stCxn id="64" idx="6"/>
              <a:endCxn id="60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5F3D1F0-2679-4F4E-BB65-F24BB57C949F}"/>
                </a:ext>
              </a:extLst>
            </p:cNvPr>
            <p:cNvCxnSpPr>
              <a:stCxn id="64" idx="6"/>
              <a:endCxn id="60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445737-CFE3-2C4A-9EBA-538ADB0C9C7C}"/>
                </a:ext>
              </a:extLst>
            </p:cNvPr>
            <p:cNvCxnSpPr>
              <a:stCxn id="65" idx="6"/>
              <a:endCxn id="59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EE2916-B370-8941-8C7B-2E5898E31ED2}"/>
                </a:ext>
              </a:extLst>
            </p:cNvPr>
            <p:cNvCxnSpPr>
              <a:stCxn id="65" idx="6"/>
              <a:endCxn id="60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CCFD896-5B1F-1A46-A17D-28933C22E9BD}"/>
                </a:ext>
              </a:extLst>
            </p:cNvPr>
            <p:cNvCxnSpPr>
              <a:stCxn id="65" idx="6"/>
              <a:endCxn id="61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7660B2-9DCC-604D-852B-D17EA690EA5F}"/>
                </a:ext>
              </a:extLst>
            </p:cNvPr>
            <p:cNvCxnSpPr>
              <a:stCxn id="65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F93D66-1EDC-7042-B744-EC7D423E7B45}"/>
                </a:ext>
              </a:extLst>
            </p:cNvPr>
            <p:cNvCxnSpPr>
              <a:stCxn id="66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B210DB-2DD8-3A48-BCD7-6CEA5174F6BB}"/>
                </a:ext>
              </a:extLst>
            </p:cNvPr>
            <p:cNvCxnSpPr>
              <a:stCxn id="66" idx="6"/>
              <a:endCxn id="61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2FF869-9C5D-DF4D-9DDF-210B1B857A07}"/>
                </a:ext>
              </a:extLst>
            </p:cNvPr>
            <p:cNvCxnSpPr>
              <a:stCxn id="66" idx="6"/>
              <a:endCxn id="60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4417EF-B38E-4845-B8CA-C8EB76A0BBD4}"/>
                </a:ext>
              </a:extLst>
            </p:cNvPr>
            <p:cNvCxnSpPr>
              <a:stCxn id="66" idx="6"/>
              <a:endCxn id="59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DCA0D86-74D5-8248-B7CE-7524C0E2A1E5}"/>
                </a:ext>
              </a:extLst>
            </p:cNvPr>
            <p:cNvCxnSpPr>
              <a:stCxn id="44" idx="6"/>
              <a:endCxn id="63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57579A7-4EBF-4A4A-A895-D8A199482B62}"/>
                </a:ext>
              </a:extLst>
            </p:cNvPr>
            <p:cNvCxnSpPr>
              <a:stCxn id="44" idx="6"/>
              <a:endCxn id="64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61E60D0-A325-1A47-A79E-88C4491C590C}"/>
                </a:ext>
              </a:extLst>
            </p:cNvPr>
            <p:cNvCxnSpPr>
              <a:stCxn id="44" idx="6"/>
              <a:endCxn id="65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F15E06-50D1-1143-8BD8-3215714A72CA}"/>
                </a:ext>
              </a:extLst>
            </p:cNvPr>
            <p:cNvCxnSpPr>
              <a:stCxn id="44" idx="6"/>
              <a:endCxn id="66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2500FA-6893-0B4A-AE8C-7499C3E43D2A}"/>
                </a:ext>
              </a:extLst>
            </p:cNvPr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6A6DB7-A7CF-6947-BAA6-217200D04F12}"/>
                </a:ext>
              </a:extLst>
            </p:cNvPr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CB63366-82B0-BE45-803C-881E205DB61B}"/>
                </a:ext>
              </a:extLst>
            </p:cNvPr>
            <p:cNvCxnSpPr>
              <a:stCxn id="45" idx="6"/>
              <a:endCxn id="63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150509-DD1A-1641-A0B5-6A40379A78FF}"/>
                </a:ext>
              </a:extLst>
            </p:cNvPr>
            <p:cNvCxnSpPr>
              <a:stCxn id="45" idx="6"/>
              <a:endCxn id="64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6CA5CC-73AE-8E49-9552-839E195BE959}"/>
                </a:ext>
              </a:extLst>
            </p:cNvPr>
            <p:cNvCxnSpPr>
              <a:stCxn id="45" idx="6"/>
              <a:endCxn id="65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16D80C-8E1B-8946-8140-EE0F3DAB9C69}"/>
                </a:ext>
              </a:extLst>
            </p:cNvPr>
            <p:cNvCxnSpPr>
              <a:endCxn id="66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684F86-E9C0-F54E-9E8D-C962A139ACD6}"/>
                </a:ext>
              </a:extLst>
            </p:cNvPr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4EA89B-C810-F746-AB7F-6A410CFF5134}"/>
                </a:ext>
              </a:extLst>
            </p:cNvPr>
            <p:cNvCxnSpPr>
              <a:endCxn id="50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EF3BA25-51DA-CF46-9CF2-23BF9E96A27D}"/>
                </a:ext>
              </a:extLst>
            </p:cNvPr>
            <p:cNvCxnSpPr>
              <a:stCxn id="60" idx="6"/>
              <a:endCxn id="50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8FC0147-368A-6241-8327-5E85F7240450}"/>
                </a:ext>
              </a:extLst>
            </p:cNvPr>
            <p:cNvCxnSpPr>
              <a:stCxn id="61" idx="6"/>
              <a:endCxn id="50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374E94-0809-904E-8FF2-28C8D25055CC}"/>
                </a:ext>
              </a:extLst>
            </p:cNvPr>
            <p:cNvCxnSpPr>
              <a:stCxn id="62" idx="6"/>
              <a:endCxn id="50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52AD7A-E4BC-0948-B732-D0C3FF43EE70}"/>
                </a:ext>
              </a:extLst>
            </p:cNvPr>
            <p:cNvSpPr txBox="1"/>
            <p:nvPr/>
          </p:nvSpPr>
          <p:spPr>
            <a:xfrm>
              <a:off x="4131315" y="5317889"/>
              <a:ext cx="2081440" cy="4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545192-FE28-7E46-B6BB-9D156DA8D827}"/>
                </a:ext>
              </a:extLst>
            </p:cNvPr>
            <p:cNvSpPr txBox="1"/>
            <p:nvPr/>
          </p:nvSpPr>
          <p:spPr>
            <a:xfrm>
              <a:off x="6295087" y="5335894"/>
              <a:ext cx="2365653" cy="4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595EA3-6080-3F45-96DC-91DAB1084721}"/>
                </a:ext>
              </a:extLst>
            </p:cNvPr>
            <p:cNvSpPr txBox="1"/>
            <p:nvPr/>
          </p:nvSpPr>
          <p:spPr>
            <a:xfrm>
              <a:off x="8410249" y="4293617"/>
              <a:ext cx="2081440" cy="4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CE026F2-5ECD-4644-ACF5-6D6158BAED1B}"/>
                </a:ext>
              </a:extLst>
            </p:cNvPr>
            <p:cNvSpPr txBox="1"/>
            <p:nvPr/>
          </p:nvSpPr>
          <p:spPr>
            <a:xfrm>
              <a:off x="2498983" y="4406196"/>
              <a:ext cx="2081440" cy="47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BC29089E-3924-D141-BD52-B9338F57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65" y="726040"/>
            <a:ext cx="1921034" cy="2500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3C92A8-F976-114D-9DE7-3A232D2B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70" y="1636188"/>
            <a:ext cx="889000" cy="9271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5EE8399-2C98-6040-BB8E-D6BCB1AF6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234" y="1497688"/>
            <a:ext cx="1363125" cy="20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08628D6-704E-4CFC-A8E8-A0979047FFC5}"/>
              </a:ext>
            </a:extLst>
          </p:cNvPr>
          <p:cNvSpPr txBox="1">
            <a:spLocks/>
          </p:cNvSpPr>
          <p:nvPr/>
        </p:nvSpPr>
        <p:spPr>
          <a:xfrm>
            <a:off x="8742814" y="293230"/>
            <a:ext cx="2564864" cy="380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Fully Connected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(n_nodes=4)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9D3E210-9AAD-45B7-927E-4B461A10845C}"/>
              </a:ext>
            </a:extLst>
          </p:cNvPr>
          <p:cNvSpPr txBox="1">
            <a:spLocks/>
          </p:cNvSpPr>
          <p:nvPr/>
        </p:nvSpPr>
        <p:spPr>
          <a:xfrm>
            <a:off x="176463" y="5518583"/>
            <a:ext cx="6704560" cy="1274977"/>
          </a:xfrm>
          <a:prstGeom prst="rect">
            <a:avLst/>
          </a:prstGeom>
          <a:solidFill>
            <a:srgbClr val="FAF8FA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Karla" pitchFamily="2" charset="0"/>
              </a:rPr>
              <a:t>How many parameters?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input x FC1_nodes + FC2_nodes = total number of params</a:t>
            </a:r>
          </a:p>
          <a:p>
            <a:pPr marL="0" indent="0">
              <a:buNone/>
            </a:pPr>
            <a:r>
              <a:rPr lang="en-US" sz="1800" dirty="0">
                <a:latin typeface="Karla" pitchFamily="2" charset="0"/>
              </a:rPr>
              <a:t>(</a:t>
            </a:r>
            <a:r>
              <a:rPr lang="en-US" sz="1800" dirty="0">
                <a:latin typeface="Courier" pitchFamily="2" charset="0"/>
              </a:rPr>
              <a:t>16x16x16) x 512 + 512 + 512 x 4 + 4 = </a:t>
            </a:r>
            <a:r>
              <a:rPr lang="is-IS" sz="1800">
                <a:latin typeface="Courier" pitchFamily="2" charset="0"/>
              </a:rPr>
              <a:t>2,099,716</a:t>
            </a:r>
            <a:endParaRPr lang="en-US" sz="1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49A4B-3DCA-4DE8-8E02-24D48F4EFF56}"/>
              </a:ext>
            </a:extLst>
          </p:cNvPr>
          <p:cNvGrpSpPr/>
          <p:nvPr/>
        </p:nvGrpSpPr>
        <p:grpSpPr>
          <a:xfrm>
            <a:off x="763929" y="284521"/>
            <a:ext cx="7692192" cy="484449"/>
            <a:chOff x="397440" y="681722"/>
            <a:chExt cx="7692192" cy="484449"/>
          </a:xfrm>
        </p:grpSpPr>
        <p:sp>
          <p:nvSpPr>
            <p:cNvPr id="111" name="Content Placeholder 2">
              <a:extLst>
                <a:ext uri="{FF2B5EF4-FFF2-40B4-BE49-F238E27FC236}">
                  <a16:creationId xmlns:a16="http://schemas.microsoft.com/office/drawing/2014/main" id="{FBEF456E-C549-449E-B0CE-510349159DBB}"/>
                </a:ext>
              </a:extLst>
            </p:cNvPr>
            <p:cNvSpPr txBox="1">
              <a:spLocks/>
            </p:cNvSpPr>
            <p:nvPr/>
          </p:nvSpPr>
          <p:spPr>
            <a:xfrm>
              <a:off x="397440" y="681722"/>
              <a:ext cx="1964749" cy="48444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Input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(size=</a:t>
              </a:r>
              <a:r>
                <a:rPr lang="en-US" sz="1800" dirty="0">
                  <a:latin typeface="Courier" pitchFamily="2" charset="0"/>
                </a:rPr>
                <a:t>16X16</a:t>
              </a:r>
              <a:r>
                <a:rPr lang="en-US" sz="1800" dirty="0">
                  <a:latin typeface="Karla" pitchFamily="2" charset="0"/>
                </a:rPr>
                <a:t>,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channels=16)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12E6FDCB-FBF3-4FCC-95CD-EA79A8409F48}"/>
                </a:ext>
              </a:extLst>
            </p:cNvPr>
            <p:cNvSpPr txBox="1">
              <a:spLocks/>
            </p:cNvSpPr>
            <p:nvPr/>
          </p:nvSpPr>
          <p:spPr>
            <a:xfrm>
              <a:off x="5524768" y="690082"/>
              <a:ext cx="2564864" cy="3802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latin typeface="Karla" pitchFamily="2" charset="0"/>
                </a:rPr>
                <a:t>Fully Connected</a:t>
              </a:r>
            </a:p>
            <a:p>
              <a:pPr marL="0" indent="0" algn="ctr">
                <a:buNone/>
              </a:pPr>
              <a:r>
                <a:rPr lang="en-US" sz="1800" dirty="0">
                  <a:latin typeface="Karla" pitchFamily="2" charset="0"/>
                </a:rPr>
                <a:t>(n_nodes=</a:t>
              </a:r>
              <a:r>
                <a:rPr lang="en-US" sz="1800" dirty="0">
                  <a:latin typeface="Courier" pitchFamily="2" charset="0"/>
                </a:rPr>
                <a:t>512</a:t>
              </a:r>
              <a:r>
                <a:rPr lang="en-US" sz="1800" dirty="0">
                  <a:latin typeface="Karla" pitchFamily="2" charset="0"/>
                </a:rPr>
                <a:t>)</a:t>
              </a:r>
            </a:p>
            <a:p>
              <a:pPr marL="1200120" lvl="1" indent="-457200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9B323F-706F-40EA-952E-D6CDB4DC1171}"/>
              </a:ext>
            </a:extLst>
          </p:cNvPr>
          <p:cNvGrpSpPr/>
          <p:nvPr/>
        </p:nvGrpSpPr>
        <p:grpSpPr>
          <a:xfrm>
            <a:off x="760406" y="1201420"/>
            <a:ext cx="9625217" cy="4996963"/>
            <a:chOff x="760406" y="1201420"/>
            <a:chExt cx="9625217" cy="4996963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CCA66B9-8686-4507-9F9B-B0EE9F30E267}"/>
                </a:ext>
              </a:extLst>
            </p:cNvPr>
            <p:cNvGrpSpPr/>
            <p:nvPr/>
          </p:nvGrpSpPr>
          <p:grpSpPr>
            <a:xfrm rot="10265116">
              <a:off x="7079872" y="1354889"/>
              <a:ext cx="3305751" cy="4661960"/>
              <a:chOff x="4423222" y="-922311"/>
              <a:chExt cx="3305751" cy="4661960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00B2C6E-9621-489B-A3C4-7401566FF63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23222" y="2206785"/>
                <a:ext cx="2946176" cy="153286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7EFA2BB-3B67-437C-A7B8-2092E32FA32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461869" y="2210774"/>
                <a:ext cx="2950476" cy="9276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9AFEF53-D9AA-4966-B3F2-86CDC7A4B0DF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 flipV="1">
                <a:off x="4510323" y="2221731"/>
                <a:ext cx="2958721" cy="34305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7BCD6A2-F459-4A86-8971-897F0E66CEDD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564550" y="2006183"/>
                <a:ext cx="2916202" cy="21402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199A896D-8E61-4A3F-8D6E-B5621B117B3C}"/>
                  </a:ext>
                </a:extLst>
              </p:cNvPr>
              <p:cNvCxnSpPr>
                <a:cxnSpLocks/>
                <a:endCxn id="149" idx="7"/>
              </p:cNvCxnSpPr>
              <p:nvPr/>
            </p:nvCxnSpPr>
            <p:spPr>
              <a:xfrm rot="11334884" flipH="1">
                <a:off x="4605800" y="911475"/>
                <a:ext cx="2871234" cy="13066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6984CC4F-CB59-40F4-A01F-AC3D0AD5ABA6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671963" y="245284"/>
                <a:ext cx="2959357" cy="198376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D181E14-3908-4F74-B126-141998592700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06365" y="-376821"/>
                <a:ext cx="2973140" cy="26125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C2BF9BE-8C27-4DD3-AB16-124961F56951}"/>
                  </a:ext>
                </a:extLst>
              </p:cNvPr>
              <p:cNvCxnSpPr>
                <a:cxnSpLocks/>
              </p:cNvCxnSpPr>
              <p:nvPr/>
            </p:nvCxnSpPr>
            <p:spPr>
              <a:xfrm rot="11334884" flipH="1">
                <a:off x="4786651" y="-922311"/>
                <a:ext cx="2942322" cy="3157329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EC0FF5-2444-4F93-83A0-258F194EF1B4}"/>
                </a:ext>
              </a:extLst>
            </p:cNvPr>
            <p:cNvGrpSpPr/>
            <p:nvPr/>
          </p:nvGrpSpPr>
          <p:grpSpPr>
            <a:xfrm>
              <a:off x="4521900" y="1345928"/>
              <a:ext cx="2683114" cy="4689993"/>
              <a:chOff x="4521900" y="1345928"/>
              <a:chExt cx="2683114" cy="4689993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C2AD3E-44F8-46E6-B802-8591F0035E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787" y="1987767"/>
                <a:ext cx="2610253" cy="404815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7FF40C7-B1EC-4661-87BE-4C8954468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1564" y="1987767"/>
                <a:ext cx="2643262" cy="3476314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A61C01A-9D4A-4F52-915F-267C80554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4774" y="1994556"/>
                <a:ext cx="2625612" cy="2864333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4EA07DA-8149-4BF7-A70F-7664C0381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582" y="1992962"/>
                <a:ext cx="2620599" cy="226956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2AA844C-4578-425C-84E8-0D0768E9B3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900" y="1987767"/>
                <a:ext cx="2675444" cy="112488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2194B9E-22B6-4F94-B564-CE0850D5A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132" y="1987767"/>
                <a:ext cx="2637557" cy="540486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2FB7D33-57C7-4600-8D70-3A0809BD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1900" y="1949889"/>
                <a:ext cx="2659459" cy="39675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F6ADD1-A072-4C61-A14D-947581E691F6}"/>
                  </a:ext>
                </a:extLst>
              </p:cNvPr>
              <p:cNvCxnSpPr/>
              <p:nvPr/>
            </p:nvCxnSpPr>
            <p:spPr>
              <a:xfrm flipV="1">
                <a:off x="4559787" y="1345928"/>
                <a:ext cx="2645227" cy="642042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68F5090-A116-4195-B8D3-21EC622851FD}"/>
                </a:ext>
              </a:extLst>
            </p:cNvPr>
            <p:cNvGrpSpPr/>
            <p:nvPr/>
          </p:nvGrpSpPr>
          <p:grpSpPr>
            <a:xfrm>
              <a:off x="760406" y="2558481"/>
              <a:ext cx="2093377" cy="2077856"/>
              <a:chOff x="8275207" y="2762556"/>
              <a:chExt cx="2093377" cy="207785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5293981-0438-40F3-916A-21EDA2C0AE70}"/>
                  </a:ext>
                </a:extLst>
              </p:cNvPr>
              <p:cNvGrpSpPr/>
              <p:nvPr/>
            </p:nvGrpSpPr>
            <p:grpSpPr>
              <a:xfrm>
                <a:off x="9033832" y="2762556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9E181502-1EB6-4259-B3D3-2D4CEE2AE2C9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D72594E2-A556-43A0-8320-3BE0059C7A45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34DEB3A2-39FC-4CD8-AAEB-46A38E76B5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1408D7F-64E2-4E56-AA3E-1652DF8965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58E5A85-B849-45C1-B8F2-4D925E694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9404160-3DE1-436C-B93E-E4C694567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FE4F0C8-394D-4A85-8F96-B92A23DE0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474BC4C5-0514-4E61-8CF5-0B11E8A4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CA387C4-2EC7-4D8B-8946-044E8F8FCF08}"/>
                  </a:ext>
                </a:extLst>
              </p:cNvPr>
              <p:cNvGrpSpPr/>
              <p:nvPr/>
            </p:nvGrpSpPr>
            <p:grpSpPr>
              <a:xfrm>
                <a:off x="8780552" y="300506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F2E87376-0FCA-4D87-8DF9-A992CE62BD7C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F503A03E-B005-4833-8094-1D534EA86B88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339A1FC6-1A51-4871-807D-93EE5AC110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CCAC1F19-DEB6-41E0-838A-C98DB81779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28BC766-C081-486F-9893-63774F797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C64FE30-9E7C-44C4-97F4-D79C13571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F3F4AFA-C1A6-4D42-B143-269007C1A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DF74631-1FCC-466B-8746-0D855EB9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192981B-F24B-4EA7-A235-8426A7384E4D}"/>
                  </a:ext>
                </a:extLst>
              </p:cNvPr>
              <p:cNvGrpSpPr/>
              <p:nvPr/>
            </p:nvGrpSpPr>
            <p:grpSpPr>
              <a:xfrm>
                <a:off x="8526530" y="3256465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43A71AC5-F3B9-4E1B-8D44-A69BAE6DB4CA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AB16742C-E742-4849-8AB4-019BAD8EB87C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64C5F165-2564-4721-BBEF-726821CBA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CD7E9C11-8DD5-42B8-9A67-219E1DB64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B349072F-CE9A-433C-B904-B9035D3A6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A10819A-79E6-4492-B2F2-E4260F467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259EF7D-BA20-4FBD-80CC-6D0F45E31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425675E-2C96-48D0-A02C-7255C0373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F83FD81-8373-4E59-AD06-0AB8D4C113E2}"/>
                  </a:ext>
                </a:extLst>
              </p:cNvPr>
              <p:cNvGrpSpPr/>
              <p:nvPr/>
            </p:nvGrpSpPr>
            <p:grpSpPr>
              <a:xfrm>
                <a:off x="8275207" y="3504077"/>
                <a:ext cx="1334752" cy="1336335"/>
                <a:chOff x="8275207" y="3504077"/>
                <a:chExt cx="1334752" cy="133633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F49D2C43-E0ED-4B7C-AFFD-B70C8310047B}"/>
                    </a:ext>
                  </a:extLst>
                </p:cNvPr>
                <p:cNvGrpSpPr/>
                <p:nvPr/>
              </p:nvGrpSpPr>
              <p:grpSpPr>
                <a:xfrm>
                  <a:off x="8275207" y="3504077"/>
                  <a:ext cx="1334752" cy="1336335"/>
                  <a:chOff x="3389152" y="1526787"/>
                  <a:chExt cx="2240044" cy="2242701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588AA046-38F2-4435-B733-85B329B25DBB}"/>
                      </a:ext>
                    </a:extLst>
                  </p:cNvPr>
                  <p:cNvSpPr/>
                  <p:nvPr/>
                </p:nvSpPr>
                <p:spPr>
                  <a:xfrm>
                    <a:off x="3389152" y="1863516"/>
                    <a:ext cx="1915399" cy="19059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scene3d>
                    <a:camera prst="orthographicFront">
                      <a:rot lat="600000" lon="600000" rev="0"/>
                    </a:camera>
                    <a:lightRig rig="twoPt" dir="t">
                      <a:rot lat="0" lon="0" rev="0"/>
                    </a:lightRig>
                  </a:scene3d>
                  <a:sp3d extrusionH="1397000" contourW="38100">
                    <a:extrusionClr>
                      <a:schemeClr val="accent1">
                        <a:lumMod val="20000"/>
                        <a:lumOff val="80000"/>
                      </a:schemeClr>
                    </a:extrusionClr>
                    <a:contourClr>
                      <a:schemeClr val="bg1"/>
                    </a:contourClr>
                  </a:sp3d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13DFC044-1E9E-4DDD-8B4A-EA6EC8E9C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6700" y="1526787"/>
                    <a:ext cx="1904359" cy="51259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BBB1BC8-C98E-471B-8467-4135A65D1C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29196" y="1587528"/>
                    <a:ext cx="0" cy="1919994"/>
                  </a:xfrm>
                  <a:prstGeom prst="line">
                    <a:avLst/>
                  </a:prstGeom>
                  <a:ln w="25400">
                    <a:solidFill>
                      <a:schemeClr val="bg1"/>
                    </a:solidFill>
                  </a:ln>
                  <a:scene3d>
                    <a:camera prst="orthographicFront"/>
                    <a:lightRig rig="threePt" dir="t"/>
                  </a:scene3d>
                  <a:sp3d extrusionH="55880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002A8F4-0CE1-46EB-874E-F0A96AB2E8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0123" y="3618378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DEB7DFD-CE5C-4157-96DE-62EE5211E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2962" y="3671503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F6E68A2-1595-4BB3-9420-3FFE6542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3621" y="3559111"/>
                  <a:ext cx="1134731" cy="3054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8BF96D6-0B00-4EF6-8813-1F67A15CF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227" y="3603770"/>
                  <a:ext cx="0" cy="1144047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5588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C99DD8-F797-48E1-BF17-790E72C96D15}"/>
                </a:ext>
              </a:extLst>
            </p:cNvPr>
            <p:cNvSpPr/>
            <p:nvPr/>
          </p:nvSpPr>
          <p:spPr>
            <a:xfrm>
              <a:off x="4373117" y="2985725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A1C8A48-BF89-4D69-8D86-E8562B8D9666}"/>
                </a:ext>
              </a:extLst>
            </p:cNvPr>
            <p:cNvSpPr/>
            <p:nvPr/>
          </p:nvSpPr>
          <p:spPr>
            <a:xfrm>
              <a:off x="4373117" y="3544022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0AD4ADF-FBE8-44F6-9002-510CF40558AE}"/>
                </a:ext>
              </a:extLst>
            </p:cNvPr>
            <p:cNvSpPr/>
            <p:nvPr/>
          </p:nvSpPr>
          <p:spPr>
            <a:xfrm>
              <a:off x="4373117" y="4683059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019EDD0-CD4E-43DC-841F-C420A72F03E2}"/>
                </a:ext>
              </a:extLst>
            </p:cNvPr>
            <p:cNvSpPr/>
            <p:nvPr/>
          </p:nvSpPr>
          <p:spPr>
            <a:xfrm>
              <a:off x="4373117" y="1825757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7ED54F-37FC-4FBD-B247-575BADF0E1B0}"/>
                </a:ext>
              </a:extLst>
            </p:cNvPr>
            <p:cNvSpPr/>
            <p:nvPr/>
          </p:nvSpPr>
          <p:spPr>
            <a:xfrm>
              <a:off x="4373117" y="2393294"/>
              <a:ext cx="326031" cy="3244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91BB89-17FE-4ADE-996F-45296D77AE9A}"/>
                </a:ext>
              </a:extLst>
            </p:cNvPr>
            <p:cNvGrpSpPr/>
            <p:nvPr/>
          </p:nvGrpSpPr>
          <p:grpSpPr>
            <a:xfrm>
              <a:off x="4524551" y="4085970"/>
              <a:ext cx="73775" cy="356419"/>
              <a:chOff x="4718264" y="3052390"/>
              <a:chExt cx="106078" cy="51247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EE72056-5EC9-477B-A30C-5F402FD37AED}"/>
                  </a:ext>
                </a:extLst>
              </p:cNvPr>
              <p:cNvSpPr/>
              <p:nvPr/>
            </p:nvSpPr>
            <p:spPr>
              <a:xfrm>
                <a:off x="4721466" y="30523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9E172EB-AF0B-4AF8-BE45-6E4B34693F6D}"/>
                  </a:ext>
                </a:extLst>
              </p:cNvPr>
              <p:cNvSpPr/>
              <p:nvPr/>
            </p:nvSpPr>
            <p:spPr>
              <a:xfrm>
                <a:off x="4718264" y="3255590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C9E99809-CEE6-4C20-A5B7-6DD65576D3F1}"/>
                  </a:ext>
                </a:extLst>
              </p:cNvPr>
              <p:cNvSpPr/>
              <p:nvPr/>
            </p:nvSpPr>
            <p:spPr>
              <a:xfrm>
                <a:off x="4723013" y="3463539"/>
                <a:ext cx="101329" cy="10132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37E79E-D213-4FEC-B103-59B9660B74E4}"/>
                </a:ext>
              </a:extLst>
            </p:cNvPr>
            <p:cNvGrpSpPr/>
            <p:nvPr/>
          </p:nvGrpSpPr>
          <p:grpSpPr>
            <a:xfrm>
              <a:off x="7052615" y="1201420"/>
              <a:ext cx="296908" cy="4996963"/>
              <a:chOff x="5951491" y="1201420"/>
              <a:chExt cx="296908" cy="49969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DAC095-85B8-45D5-B766-CDCCBB87F1B8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889419AE-B369-4CC3-BA19-F02E0A0FC174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20B39BD2-5142-4C87-AA32-93970A93AFE6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5AB3ECCA-2B12-43F3-A069-2CE9FD49AF47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9FD50CEA-61CB-4CA6-B602-34583EA1CBC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6DE1E430-FB52-46CF-9E12-6C4D31D8729C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CF65F16F-F188-4A33-AB6B-B22A80A7A7BD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63F1BF1-B437-4EBC-A5C1-1A39772D4675}"/>
                  </a:ext>
                </a:extLst>
              </p:cNvPr>
              <p:cNvGrpSpPr/>
              <p:nvPr/>
            </p:nvGrpSpPr>
            <p:grpSpPr>
              <a:xfrm>
                <a:off x="5959382" y="4137248"/>
                <a:ext cx="289017" cy="2061135"/>
                <a:chOff x="5951491" y="1201420"/>
                <a:chExt cx="289017" cy="2061135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AF2669B8-DF85-4D44-8837-7DDACA1E9A5A}"/>
                    </a:ext>
                  </a:extLst>
                </p:cNvPr>
                <p:cNvGrpSpPr/>
                <p:nvPr/>
              </p:nvGrpSpPr>
              <p:grpSpPr>
                <a:xfrm>
                  <a:off x="5951491" y="1201420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E82EBA7B-C312-4F1C-B864-9E30A691B955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9CA7BE82-E9BA-46C8-A884-F099F267F41B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A40EE468-6254-4116-99FE-59988E81B371}"/>
                    </a:ext>
                  </a:extLst>
                </p:cNvPr>
                <p:cNvGrpSpPr/>
                <p:nvPr/>
              </p:nvGrpSpPr>
              <p:grpSpPr>
                <a:xfrm>
                  <a:off x="5951491" y="2383745"/>
                  <a:ext cx="289017" cy="878810"/>
                  <a:chOff x="5951491" y="1201420"/>
                  <a:chExt cx="289017" cy="878810"/>
                </a:xfrm>
              </p:grpSpPr>
              <p:sp>
                <p:nvSpPr>
                  <p:cNvPr id="147" name="Oval 146">
                    <a:extLst>
                      <a:ext uri="{FF2B5EF4-FFF2-40B4-BE49-F238E27FC236}">
                        <a16:creationId xmlns:a16="http://schemas.microsoft.com/office/drawing/2014/main" id="{83525E70-7ED8-490D-8BA7-1D8265AAA67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201420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Oval 147">
                    <a:extLst>
                      <a:ext uri="{FF2B5EF4-FFF2-40B4-BE49-F238E27FC236}">
                        <a16:creationId xmlns:a16="http://schemas.microsoft.com/office/drawing/2014/main" id="{F9862C43-4160-44DD-997F-E1F1219BB581}"/>
                      </a:ext>
                    </a:extLst>
                  </p:cNvPr>
                  <p:cNvSpPr/>
                  <p:nvPr/>
                </p:nvSpPr>
                <p:spPr>
                  <a:xfrm>
                    <a:off x="5951491" y="1791213"/>
                    <a:ext cx="289017" cy="289017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40E3161-93B0-49E3-B0EC-ACBD81B61817}"/>
                  </a:ext>
                </a:extLst>
              </p:cNvPr>
              <p:cNvGrpSpPr/>
              <p:nvPr/>
            </p:nvGrpSpPr>
            <p:grpSpPr>
              <a:xfrm>
                <a:off x="6058731" y="3528114"/>
                <a:ext cx="73775" cy="356419"/>
                <a:chOff x="4718264" y="3052390"/>
                <a:chExt cx="106078" cy="512478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E841C2C0-6068-49BE-AA51-E7490ECE240D}"/>
                    </a:ext>
                  </a:extLst>
                </p:cNvPr>
                <p:cNvSpPr/>
                <p:nvPr/>
              </p:nvSpPr>
              <p:spPr>
                <a:xfrm>
                  <a:off x="4721466" y="30523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702F7311-6AD9-4DD1-9714-8885784A67BA}"/>
                    </a:ext>
                  </a:extLst>
                </p:cNvPr>
                <p:cNvSpPr/>
                <p:nvPr/>
              </p:nvSpPr>
              <p:spPr>
                <a:xfrm>
                  <a:off x="4718264" y="3255590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2FC87826-70A0-4191-BB6B-5697F4DC6F2B}"/>
                    </a:ext>
                  </a:extLst>
                </p:cNvPr>
                <p:cNvSpPr/>
                <p:nvPr/>
              </p:nvSpPr>
              <p:spPr>
                <a:xfrm>
                  <a:off x="4723013" y="3463539"/>
                  <a:ext cx="101329" cy="10132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16B9A87-1DA5-46C2-A589-742B9E8E9792}"/>
                </a:ext>
              </a:extLst>
            </p:cNvPr>
            <p:cNvGrpSpPr/>
            <p:nvPr/>
          </p:nvGrpSpPr>
          <p:grpSpPr>
            <a:xfrm>
              <a:off x="10076932" y="2709340"/>
              <a:ext cx="289017" cy="2061135"/>
              <a:chOff x="5951491" y="1201420"/>
              <a:chExt cx="289017" cy="206113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4F67699-2F3F-4A23-9833-D5BFAF19C862}"/>
                  </a:ext>
                </a:extLst>
              </p:cNvPr>
              <p:cNvGrpSpPr/>
              <p:nvPr/>
            </p:nvGrpSpPr>
            <p:grpSpPr>
              <a:xfrm>
                <a:off x="5951491" y="1201420"/>
                <a:ext cx="289017" cy="878810"/>
                <a:chOff x="5951491" y="1201420"/>
                <a:chExt cx="289017" cy="87881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BA0ECA6-0BDD-4DCE-A4B0-102BE1B41E00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332A7089-C8DC-44D3-9B0C-EF771BAC72A8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A2A731D8-32F4-4CF8-BB4C-96CD6252F7D7}"/>
                  </a:ext>
                </a:extLst>
              </p:cNvPr>
              <p:cNvGrpSpPr/>
              <p:nvPr/>
            </p:nvGrpSpPr>
            <p:grpSpPr>
              <a:xfrm>
                <a:off x="5951491" y="2383745"/>
                <a:ext cx="289017" cy="878810"/>
                <a:chOff x="5951491" y="1201420"/>
                <a:chExt cx="289017" cy="87881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18AA7E-131D-4FE0-A1C1-07AC1EB514AB}"/>
                    </a:ext>
                  </a:extLst>
                </p:cNvPr>
                <p:cNvSpPr/>
                <p:nvPr/>
              </p:nvSpPr>
              <p:spPr>
                <a:xfrm>
                  <a:off x="5951491" y="1201420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D40964C3-D075-4BBE-B371-114FF1D3155B}"/>
                    </a:ext>
                  </a:extLst>
                </p:cNvPr>
                <p:cNvSpPr/>
                <p:nvPr/>
              </p:nvSpPr>
              <p:spPr>
                <a:xfrm>
                  <a:off x="5951491" y="1791213"/>
                  <a:ext cx="289017" cy="28901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id="{F57B7A0C-24F4-4199-8776-1147A91F02A6}"/>
              </a:ext>
            </a:extLst>
          </p:cNvPr>
          <p:cNvSpPr txBox="1">
            <a:spLocks/>
          </p:cNvSpPr>
          <p:nvPr/>
        </p:nvSpPr>
        <p:spPr>
          <a:xfrm>
            <a:off x="3539525" y="297588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Flatten</a:t>
            </a:r>
          </a:p>
          <a:p>
            <a:pPr marL="0" indent="0" algn="ctr">
              <a:buNone/>
            </a:pPr>
            <a:r>
              <a:rPr lang="en-US" sz="1800" dirty="0">
                <a:latin typeface="Karla" pitchFamily="2" charset="0"/>
              </a:rPr>
              <a:t>(size= 4096)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2522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b="1" dirty="0"/>
              <a:t>C</a:t>
            </a:r>
            <a:r>
              <a:rPr lang="en-US" dirty="0"/>
              <a:t>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Input: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32x32x3</a:t>
            </a:r>
            <a:r>
              <a:rPr lang="en-US" dirty="0"/>
              <a:t>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Conv1</a:t>
            </a: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8 3x3 </a:t>
            </a:r>
            <a:r>
              <a:rPr lang="en-US" dirty="0"/>
              <a:t>filters, stride </a:t>
            </a:r>
            <a:r>
              <a:rPr lang="en-US" dirty="0">
                <a:latin typeface="Courier" pitchFamily="2" charset="0"/>
              </a:rPr>
              <a:t>1</a:t>
            </a:r>
            <a:r>
              <a:rPr lang="en-US" dirty="0"/>
              <a:t>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Conv2: </a:t>
            </a:r>
            <a:r>
              <a:rPr lang="en-US" dirty="0">
                <a:latin typeface="Courier" pitchFamily="2" charset="0"/>
              </a:rPr>
              <a:t>16 5x5 </a:t>
            </a:r>
            <a:r>
              <a:rPr lang="en-US" dirty="0"/>
              <a:t>filters, stride </a:t>
            </a:r>
            <a:r>
              <a:rPr lang="en-US" dirty="0">
                <a:latin typeface="Courier" pitchFamily="2" charset="0"/>
              </a:rPr>
              <a:t>2</a:t>
            </a:r>
            <a:r>
              <a:rPr lang="en-US" dirty="0"/>
              <a:t>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Flatten layer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(explained in the next few slides)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Dense1: </a:t>
            </a:r>
            <a:r>
              <a:rPr lang="en-US" dirty="0">
                <a:latin typeface="Courier" pitchFamily="2" charset="0"/>
              </a:rPr>
              <a:t>512</a:t>
            </a:r>
            <a:r>
              <a:rPr lang="en-US" dirty="0"/>
              <a:t>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Dense2:</a:t>
            </a:r>
            <a:r>
              <a:rPr lang="en-US" dirty="0">
                <a:latin typeface="Courier" pitchFamily="2" charset="0"/>
              </a:rPr>
              <a:t> 4 </a:t>
            </a:r>
            <a:r>
              <a:rPr lang="en-US" dirty="0"/>
              <a:t>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endParaRPr lang="en-US" dirty="0"/>
          </a:p>
          <a:p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C9C6-7866-4795-96F2-FDAAF69DF2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9FD04-C9F2-6749-8CC2-55F73BB25796}"/>
              </a:ext>
            </a:extLst>
          </p:cNvPr>
          <p:cNvSpPr/>
          <p:nvPr/>
        </p:nvSpPr>
        <p:spPr>
          <a:xfrm>
            <a:off x="1033847" y="5243554"/>
            <a:ext cx="10327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(8 x 3 x 3 x 3 + 8) + (16 x 5 x 5 x 8 + 16) + (16 x 16 x 16 x 512 + 512) + (512 x 4 + 4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D5078-D224-7C4E-AF97-C8BDDFA418FC}"/>
              </a:ext>
            </a:extLst>
          </p:cNvPr>
          <p:cNvSpPr txBox="1"/>
          <p:nvPr/>
        </p:nvSpPr>
        <p:spPr>
          <a:xfrm>
            <a:off x="1516283" y="5780469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AFBE5-F3A0-2A49-8866-26CC4F7A612D}"/>
              </a:ext>
            </a:extLst>
          </p:cNvPr>
          <p:cNvSpPr txBox="1"/>
          <p:nvPr/>
        </p:nvSpPr>
        <p:spPr>
          <a:xfrm>
            <a:off x="3983619" y="5780469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AC760-C812-5F40-A8D4-91FE162D3D61}"/>
              </a:ext>
            </a:extLst>
          </p:cNvPr>
          <p:cNvSpPr txBox="1"/>
          <p:nvPr/>
        </p:nvSpPr>
        <p:spPr>
          <a:xfrm>
            <a:off x="7054701" y="57804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587E5-322E-3D49-AE01-DB60B877FA8F}"/>
              </a:ext>
            </a:extLst>
          </p:cNvPr>
          <p:cNvSpPr txBox="1"/>
          <p:nvPr/>
        </p:nvSpPr>
        <p:spPr>
          <a:xfrm>
            <a:off x="9591486" y="578052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918164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3991-9812-3E41-A401-0B011497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32026"/>
            <a:ext cx="10972800" cy="767276"/>
          </a:xfrm>
        </p:spPr>
        <p:txBody>
          <a:bodyPr/>
          <a:lstStyle/>
          <a:p>
            <a: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  <a:t>CS109B</a:t>
            </a:r>
            <a:b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</a:br>
            <a: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  <a:t>GAME Time</a:t>
            </a:r>
          </a:p>
        </p:txBody>
      </p:sp>
      <p:pic>
        <p:nvPicPr>
          <p:cNvPr id="4" name="Start.mp3" descr="Start.mp3">
            <a:hlinkClick r:id="" action="ppaction://media"/>
            <a:extLst>
              <a:ext uri="{FF2B5EF4-FFF2-40B4-BE49-F238E27FC236}">
                <a16:creationId xmlns:a16="http://schemas.microsoft.com/office/drawing/2014/main" id="{57AE681D-2B8A-2846-B42E-CB983940C2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269.1352" end="4144.8013"/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08488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FF3653-4B90-8F4C-8EF0-EB215850AADF}"/>
              </a:ext>
            </a:extLst>
          </p:cNvPr>
          <p:cNvSpPr/>
          <p:nvPr/>
        </p:nvSpPr>
        <p:spPr>
          <a:xfrm>
            <a:off x="9514840" y="196852"/>
            <a:ext cx="2458720" cy="2418812"/>
          </a:xfrm>
          <a:prstGeom prst="ellipse">
            <a:avLst/>
          </a:prstGeom>
          <a:blipFill>
            <a:blip r:embed="rId5"/>
            <a:stretch>
              <a:fillRect l="-22751" t="390" r="-21319" b="-390"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6" presetClass="emph" presetSubtype="0" repeatCount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2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315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Padding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Dropout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Pooling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halkboard" panose="03050602040202020205" pitchFamily="66" charset="77"/>
              </a:rPr>
              <a:t>Relu</a:t>
            </a: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Activation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46335" y="737761"/>
            <a:ext cx="10848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Which of the following technique would enable subsampling or down-sampling?</a:t>
            </a:r>
          </a:p>
        </p:txBody>
      </p:sp>
    </p:spTree>
    <p:extLst>
      <p:ext uri="{BB962C8B-B14F-4D97-AF65-F5344CB8AC3E}">
        <p14:creationId xmlns:p14="http://schemas.microsoft.com/office/powerpoint/2010/main" val="116433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15F1F7-6668-D844-B40E-83AAD43E7A10}"/>
              </a:ext>
            </a:extLst>
          </p:cNvPr>
          <p:cNvSpPr/>
          <p:nvPr/>
        </p:nvSpPr>
        <p:spPr>
          <a:xfrm>
            <a:off x="790714" y="4613596"/>
            <a:ext cx="7755704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315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Padding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Dropout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Pooling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halkboard" panose="03050602040202020205" pitchFamily="66" charset="77"/>
              </a:rPr>
              <a:t>Relu</a:t>
            </a: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Activation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46335" y="737761"/>
            <a:ext cx="10848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Which of the following technique would enable subsampling or down-sampling?</a:t>
            </a:r>
          </a:p>
        </p:txBody>
      </p:sp>
    </p:spTree>
    <p:extLst>
      <p:ext uri="{BB962C8B-B14F-4D97-AF65-F5344CB8AC3E}">
        <p14:creationId xmlns:p14="http://schemas.microsoft.com/office/powerpoint/2010/main" val="139144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2693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16x16x32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29x29x16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29x29x32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16x29x16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538051" y="504868"/>
            <a:ext cx="10848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Given an input of 63x63x16 and you convolve it with 32 filters of size 7x7 with stride 2 and no padding. What are the dimensions of the output volume?</a:t>
            </a:r>
          </a:p>
        </p:txBody>
      </p:sp>
      <p:pic>
        <p:nvPicPr>
          <p:cNvPr id="6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BFECD3E2-5764-0142-AE57-5CBD3227A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8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8DEA7D-5B8C-E64A-80C2-AE10523E4DF7}"/>
              </a:ext>
            </a:extLst>
          </p:cNvPr>
          <p:cNvSpPr/>
          <p:nvPr/>
        </p:nvSpPr>
        <p:spPr>
          <a:xfrm>
            <a:off x="646335" y="4625627"/>
            <a:ext cx="7755704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2693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16x16x32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29x29x16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29x29x32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	16x29x16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538051" y="504868"/>
            <a:ext cx="10848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Given an input of 63x63x16 and you convolve it with 32 filters of size 7x7 with stride 2 and no padding. What are the dimensions of the output volume?</a:t>
            </a:r>
          </a:p>
        </p:txBody>
      </p:sp>
    </p:spTree>
    <p:extLst>
      <p:ext uri="{BB962C8B-B14F-4D97-AF65-F5344CB8AC3E}">
        <p14:creationId xmlns:p14="http://schemas.microsoft.com/office/powerpoint/2010/main" val="63745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2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38185"/>
            <a:ext cx="10241280" cy="261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A. Shared weights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B. Padding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C. Backpropagation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D. Smaller batch size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Which of the following is a reason for fewer parameters in CNNs as compared to its FFNN counterpart?</a:t>
            </a: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1960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E92499-20F1-2D4C-9211-97BAD1DBA187}"/>
              </a:ext>
            </a:extLst>
          </p:cNvPr>
          <p:cNvSpPr/>
          <p:nvPr/>
        </p:nvSpPr>
        <p:spPr>
          <a:xfrm>
            <a:off x="690873" y="2688543"/>
            <a:ext cx="7755704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38185"/>
            <a:ext cx="10241280" cy="2610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A. Shared weights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B. Padding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C. Backpropagation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		D. Smaller batch size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Which of the following is a reason for fewer parameters in CNNs as compared to its FFNN counterpart?</a:t>
            </a: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  <p:pic>
        <p:nvPicPr>
          <p:cNvPr id="7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C9576613-6626-A742-8A12-25EF5BBDB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985007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69782"/>
            <a:ext cx="10241280" cy="360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Preventing Unnecessary Resource Expenditure (time &amp; compute)</a:t>
            </a:r>
          </a:p>
          <a:p>
            <a:pPr marL="514350" indent="-514350">
              <a:lnSpc>
                <a:spcPct val="120000"/>
              </a:lnSpc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Reduce Overfitting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C. Returns model with best validation accuracy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D. A &amp; B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E. B &amp; C</a:t>
            </a: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245749" y="294115"/>
            <a:ext cx="129164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es = 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EarlyStopping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(monitor='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val_acc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', patience=10, verbose=1)</a:t>
            </a:r>
            <a:br>
              <a:rPr lang="en-US" sz="3200" dirty="0">
                <a:latin typeface="Courier" pitchFamily="2" charset="0"/>
                <a:cs typeface="Courier New" panose="02070309020205020404" pitchFamily="49" charset="0"/>
              </a:rPr>
            </a:br>
            <a:r>
              <a:rPr lang="en-US" sz="2800" dirty="0">
                <a:latin typeface="Chalkboard" panose="03050602040202020205" pitchFamily="66" charset="77"/>
                <a:cs typeface="Chakra Petch" pitchFamily="2" charset="-34"/>
              </a:rPr>
              <a:t>The benefits of using the </a:t>
            </a:r>
            <a:r>
              <a:rPr lang="en-US" sz="2800" dirty="0" err="1">
                <a:latin typeface="Chalkboard" panose="03050602040202020205" pitchFamily="66" charset="77"/>
                <a:cs typeface="Chakra Petch" pitchFamily="2" charset="-34"/>
              </a:rPr>
              <a:t>Keras</a:t>
            </a:r>
            <a:r>
              <a:rPr lang="en-US" sz="2800" dirty="0">
                <a:latin typeface="Chalkboard" panose="03050602040202020205" pitchFamily="66" charset="77"/>
                <a:cs typeface="Chakra Petch" pitchFamily="2" charset="-34"/>
              </a:rPr>
              <a:t> callback above during fitting include:</a:t>
            </a:r>
            <a:r>
              <a:rPr lang="en-US" sz="4400" dirty="0">
                <a:solidFill>
                  <a:prstClr val="black"/>
                </a:solidFill>
                <a:latin typeface="Chalkboard" panose="03050602040202020205" pitchFamily="66" charset="77"/>
                <a:cs typeface="Chakra Petch" pitchFamily="2" charset="-34"/>
              </a:rPr>
              <a:t>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316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0F2FD-3EB7-8F4D-9D8B-A95C9321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68FB82-A6C0-0844-91EE-E80B7950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the dimensions of filters, and how do we apply them from one layer to the next?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54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FBA5B2-E31A-6343-858E-A05FF6180198}"/>
              </a:ext>
            </a:extLst>
          </p:cNvPr>
          <p:cNvSpPr/>
          <p:nvPr/>
        </p:nvSpPr>
        <p:spPr>
          <a:xfrm>
            <a:off x="373350" y="4870752"/>
            <a:ext cx="10582278" cy="745712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985007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69782"/>
            <a:ext cx="10241280" cy="360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Preventing Unnecessary Resource Expenditure (time &amp; compute)</a:t>
            </a:r>
          </a:p>
          <a:p>
            <a:pPr marL="514350" indent="-514350">
              <a:lnSpc>
                <a:spcPct val="120000"/>
              </a:lnSpc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Reduce Overfitting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C. Returns model with best validation accuracy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D. A &amp; B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E. B &amp; C</a:t>
            </a: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245749" y="294115"/>
            <a:ext cx="129164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es = 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EarlyStopping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(monitor='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val_acc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', patience=10, verbose=1)</a:t>
            </a:r>
            <a:br>
              <a:rPr lang="en-US" sz="3200" dirty="0">
                <a:latin typeface="Courier" pitchFamily="2" charset="0"/>
                <a:cs typeface="Courier New" panose="02070309020205020404" pitchFamily="49" charset="0"/>
              </a:rPr>
            </a:br>
            <a:r>
              <a:rPr lang="en-US" sz="2800" dirty="0">
                <a:latin typeface="Chalkboard" panose="03050602040202020205" pitchFamily="66" charset="77"/>
                <a:cs typeface="Chakra Petch" pitchFamily="2" charset="-34"/>
              </a:rPr>
              <a:t>The benefits of using the </a:t>
            </a:r>
            <a:r>
              <a:rPr lang="en-US" sz="2800" dirty="0" err="1">
                <a:latin typeface="Chalkboard" panose="03050602040202020205" pitchFamily="66" charset="77"/>
                <a:cs typeface="Chakra Petch" pitchFamily="2" charset="-34"/>
              </a:rPr>
              <a:t>Keras</a:t>
            </a:r>
            <a:r>
              <a:rPr lang="en-US" sz="2800" dirty="0">
                <a:latin typeface="Chalkboard" panose="03050602040202020205" pitchFamily="66" charset="77"/>
                <a:cs typeface="Chakra Petch" pitchFamily="2" charset="-34"/>
              </a:rPr>
              <a:t> callback above during fitting include:</a:t>
            </a:r>
            <a:r>
              <a:rPr lang="en-US" sz="4400" dirty="0">
                <a:solidFill>
                  <a:prstClr val="black"/>
                </a:solidFill>
                <a:latin typeface="Chalkboard" panose="03050602040202020205" pitchFamily="66" charset="77"/>
                <a:cs typeface="Chakra Petch" pitchFamily="2" charset="-34"/>
              </a:rPr>
              <a:t>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86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6" y="315170"/>
            <a:ext cx="8742062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Karla"/>
                <a:ea typeface="+mj-ea"/>
              </a:rPr>
              <a:t>Exercise: 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</a:rPr>
              <a:t>Performance measure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</a:rPr>
              <a:t>The aim of this exercise is to compare average and max pooling by measuring accuracy and number of parameters for the classification of MNIST digits</a:t>
            </a:r>
          </a:p>
          <a:p>
            <a:pPr lvl="0" algn="l">
              <a:defRPr/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</a:rPr>
              <a:t>Build three MNIST classification models, one with no pooling, one with average pooling, and one with max pooling, and train them with similar hyper-parameters</a:t>
            </a:r>
          </a:p>
          <a:p>
            <a:pPr algn="l">
              <a:defRPr/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Karla" pitchFamily="2" charset="0"/>
              </a:rPr>
              <a:t>Compute the number of parameters and the accuracy on the test set for each model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24628-822E-0447-BBE8-D48C649BF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6" y="4472944"/>
            <a:ext cx="10726271" cy="20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1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1F7EEBC-1244-4CA0-849C-37CD6E0D7C06}"/>
              </a:ext>
            </a:extLst>
          </p:cNvPr>
          <p:cNvSpPr txBox="1">
            <a:spLocks/>
          </p:cNvSpPr>
          <p:nvPr/>
        </p:nvSpPr>
        <p:spPr>
          <a:xfrm>
            <a:off x="1152542" y="681722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Input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size</a:t>
            </a:r>
            <a:r>
              <a:rPr lang="en-US" sz="1800" dirty="0">
                <a:latin typeface="Karla" pitchFamily="2" charset="0"/>
              </a:rPr>
              <a:t>=</a:t>
            </a:r>
            <a:r>
              <a:rPr lang="en-US" sz="2000" dirty="0">
                <a:latin typeface="Courier" pitchFamily="2" charset="0"/>
              </a:rPr>
              <a:t>32X32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channels</a:t>
            </a:r>
            <a:r>
              <a:rPr lang="en-US" sz="1800" dirty="0">
                <a:latin typeface="Karla" pitchFamily="2" charset="0"/>
              </a:rPr>
              <a:t>=3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6FF3146-FB06-4FEA-AA29-929CED84D304}"/>
              </a:ext>
            </a:extLst>
          </p:cNvPr>
          <p:cNvSpPr txBox="1">
            <a:spLocks/>
          </p:cNvSpPr>
          <p:nvPr/>
        </p:nvSpPr>
        <p:spPr>
          <a:xfrm>
            <a:off x="9095959" y="679448"/>
            <a:ext cx="1861393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Output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size</a:t>
            </a:r>
            <a:r>
              <a:rPr lang="en-US" sz="1800" dirty="0">
                <a:latin typeface="Karla" pitchFamily="2" charset="0"/>
              </a:rPr>
              <a:t>=</a:t>
            </a:r>
            <a:r>
              <a:rPr lang="en-US" sz="2000" dirty="0">
                <a:latin typeface="Courier" pitchFamily="2" charset="0"/>
              </a:rPr>
              <a:t>32X32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6B3A345-74B0-4584-AB29-6B80B35EBD85}"/>
              </a:ext>
            </a:extLst>
          </p:cNvPr>
          <p:cNvGrpSpPr/>
          <p:nvPr/>
        </p:nvGrpSpPr>
        <p:grpSpPr>
          <a:xfrm>
            <a:off x="674526" y="2035914"/>
            <a:ext cx="10249770" cy="3335494"/>
            <a:chOff x="674526" y="2035914"/>
            <a:chExt cx="10249770" cy="333549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8BDF3F7-1396-45D7-8A0D-73A875F2DCC9}"/>
                </a:ext>
              </a:extLst>
            </p:cNvPr>
            <p:cNvGrpSpPr/>
            <p:nvPr/>
          </p:nvGrpSpPr>
          <p:grpSpPr>
            <a:xfrm>
              <a:off x="8583756" y="2449235"/>
              <a:ext cx="2340540" cy="2333427"/>
              <a:chOff x="8499420" y="2389453"/>
              <a:chExt cx="2340540" cy="2333427"/>
            </a:xfrm>
            <a:solidFill>
              <a:schemeClr val="bg1">
                <a:lumMod val="65000"/>
              </a:schemeClr>
            </a:solidFill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EF4EBBA-914E-417F-8A15-10A4B0625FA2}"/>
                  </a:ext>
                </a:extLst>
              </p:cNvPr>
              <p:cNvSpPr/>
              <p:nvPr/>
            </p:nvSpPr>
            <p:spPr>
              <a:xfrm>
                <a:off x="8499420" y="2393862"/>
                <a:ext cx="2340540" cy="2329018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762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56F830B-B636-4F8D-B4EE-CF80FC0C0364}"/>
                  </a:ext>
                </a:extLst>
              </p:cNvPr>
              <p:cNvSpPr/>
              <p:nvPr/>
            </p:nvSpPr>
            <p:spPr>
              <a:xfrm>
                <a:off x="8532266" y="2389453"/>
                <a:ext cx="191191" cy="217810"/>
              </a:xfrm>
              <a:prstGeom prst="rect">
                <a:avLst/>
              </a:prstGeom>
              <a:grpFill/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52468D-F13F-4D37-9767-4CC4FC142FE4}"/>
                </a:ext>
              </a:extLst>
            </p:cNvPr>
            <p:cNvSpPr/>
            <p:nvPr/>
          </p:nvSpPr>
          <p:spPr>
            <a:xfrm>
              <a:off x="1534406" y="2037113"/>
              <a:ext cx="2534068" cy="2580598"/>
            </a:xfrm>
            <a:prstGeom prst="rect">
              <a:avLst/>
            </a:prstGeom>
            <a:solidFill>
              <a:srgbClr val="61BBF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DC313C-C615-4FE6-B2A2-9342E4B8A7B6}"/>
                </a:ext>
              </a:extLst>
            </p:cNvPr>
            <p:cNvSpPr/>
            <p:nvPr/>
          </p:nvSpPr>
          <p:spPr>
            <a:xfrm>
              <a:off x="1560236" y="2035914"/>
              <a:ext cx="819509" cy="958248"/>
            </a:xfrm>
            <a:prstGeom prst="rect">
              <a:avLst/>
            </a:prstGeom>
            <a:solidFill>
              <a:srgbClr val="0070C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76587-D55A-4027-B940-EEC252AD48A9}"/>
                </a:ext>
              </a:extLst>
            </p:cNvPr>
            <p:cNvSpPr/>
            <p:nvPr/>
          </p:nvSpPr>
          <p:spPr>
            <a:xfrm>
              <a:off x="1126712" y="2415153"/>
              <a:ext cx="2534068" cy="2580598"/>
            </a:xfrm>
            <a:prstGeom prst="rect">
              <a:avLst/>
            </a:prstGeom>
            <a:solidFill>
              <a:srgbClr val="C4E59F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5B46D6-DD59-4C4A-BFF7-180797F7DE35}"/>
                </a:ext>
              </a:extLst>
            </p:cNvPr>
            <p:cNvSpPr/>
            <p:nvPr/>
          </p:nvSpPr>
          <p:spPr>
            <a:xfrm>
              <a:off x="1152542" y="2413954"/>
              <a:ext cx="819509" cy="958248"/>
            </a:xfrm>
            <a:prstGeom prst="rect">
              <a:avLst/>
            </a:prstGeom>
            <a:solidFill>
              <a:srgbClr val="92D05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55D5B71-E90A-48D6-BAFF-CB4C6CC5B78A}"/>
                </a:ext>
              </a:extLst>
            </p:cNvPr>
            <p:cNvGrpSpPr/>
            <p:nvPr/>
          </p:nvGrpSpPr>
          <p:grpSpPr>
            <a:xfrm>
              <a:off x="5656584" y="3484818"/>
              <a:ext cx="1124063" cy="1409556"/>
              <a:chOff x="4656113" y="4554542"/>
              <a:chExt cx="1124063" cy="140955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656113" y="4832233"/>
                <a:ext cx="819509" cy="958248"/>
              </a:xfrm>
              <a:prstGeom prst="rect">
                <a:avLst/>
              </a:prstGeom>
              <a:solidFill>
                <a:srgbClr val="FF0000"/>
              </a:solidFill>
              <a:scene3d>
                <a:camera prst="orthographicFront">
                  <a:rot lat="600000" lon="600000" rev="0"/>
                </a:camera>
                <a:lightRig rig="twoPt" dir="t">
                  <a:rot lat="0" lon="0" rev="0"/>
                </a:lightRig>
              </a:scene3d>
              <a:sp3d extrusionH="2286000" contourW="38100">
                <a:extrusionClr>
                  <a:schemeClr val="accent1">
                    <a:lumMod val="20000"/>
                    <a:lumOff val="80000"/>
                  </a:schemeClr>
                </a:extrusionClr>
                <a:contourClr>
                  <a:schemeClr val="bg1"/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69A39-46F7-47C6-8A98-D30653E0E8F3}"/>
                  </a:ext>
                </a:extLst>
              </p:cNvPr>
              <p:cNvGrpSpPr/>
              <p:nvPr/>
            </p:nvGrpSpPr>
            <p:grpSpPr>
              <a:xfrm>
                <a:off x="4735033" y="4685673"/>
                <a:ext cx="906921" cy="1278425"/>
                <a:chOff x="4742121" y="4671497"/>
                <a:chExt cx="906921" cy="127842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9E9AE50B-D43D-4FBA-82D8-07B85815E3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2121" y="4671497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A257EC3-90C1-44B5-B161-2228ACA74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0776" y="4671497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533261-9747-4E33-923A-39B8B9EC82B5}"/>
                  </a:ext>
                </a:extLst>
              </p:cNvPr>
              <p:cNvGrpSpPr/>
              <p:nvPr/>
            </p:nvGrpSpPr>
            <p:grpSpPr>
              <a:xfrm>
                <a:off x="4873255" y="4554542"/>
                <a:ext cx="906921" cy="1278425"/>
                <a:chOff x="4720855" y="4692763"/>
                <a:chExt cx="906921" cy="1278425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8BDBFE7-FB7A-4378-A965-375403E1D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0855" y="4692763"/>
                  <a:ext cx="906921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3994C9B-B10C-429B-B770-6D0FB66C9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510" y="4692763"/>
                  <a:ext cx="8266" cy="1278425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  <a:scene3d>
                  <a:camera prst="orthographicFront"/>
                  <a:lightRig rig="threePt" dir="t"/>
                </a:scene3d>
                <a:sp3d extrusionH="22860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335A1-3DFC-4122-B1D9-83EA8AA5FFD0}"/>
                </a:ext>
              </a:extLst>
            </p:cNvPr>
            <p:cNvSpPr/>
            <p:nvPr/>
          </p:nvSpPr>
          <p:spPr>
            <a:xfrm>
              <a:off x="674526" y="2790810"/>
              <a:ext cx="2534068" cy="2580598"/>
            </a:xfrm>
            <a:prstGeom prst="rect">
              <a:avLst/>
            </a:prstGeom>
            <a:solidFill>
              <a:srgbClr val="FF7979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extrusionH="762000"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DBC8578-87D7-4288-AD31-A8A28C56DD05}"/>
                </a:ext>
              </a:extLst>
            </p:cNvPr>
            <p:cNvSpPr/>
            <p:nvPr/>
          </p:nvSpPr>
          <p:spPr>
            <a:xfrm>
              <a:off x="714897" y="2779452"/>
              <a:ext cx="819509" cy="958248"/>
            </a:xfrm>
            <a:prstGeom prst="rect">
              <a:avLst/>
            </a:prstGeom>
            <a:solidFill>
              <a:srgbClr val="FF0000"/>
            </a:solidFill>
            <a:scene3d>
              <a:camera prst="orthographicFront">
                <a:rot lat="600000" lon="600000" rev="0"/>
              </a:camera>
              <a:lightRig rig="twoPt" dir="t">
                <a:rot lat="0" lon="0" rev="0"/>
              </a:lightRig>
            </a:scene3d>
            <a:sp3d contourW="38100">
              <a:extrusionClr>
                <a:schemeClr val="accent1">
                  <a:lumMod val="20000"/>
                  <a:lumOff val="80000"/>
                </a:schemeClr>
              </a:extrusionClr>
              <a:contourClr>
                <a:schemeClr val="bg1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D70553B8-735E-4BA8-B834-B2E73D5D299D}"/>
              </a:ext>
            </a:extLst>
          </p:cNvPr>
          <p:cNvSpPr txBox="1">
            <a:spLocks/>
          </p:cNvSpPr>
          <p:nvPr/>
        </p:nvSpPr>
        <p:spPr>
          <a:xfrm>
            <a:off x="4877336" y="690081"/>
            <a:ext cx="196474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Karla" pitchFamily="2" charset="0"/>
              </a:rPr>
              <a:t>1 Filter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size</a:t>
            </a:r>
            <a:r>
              <a:rPr lang="en-US" sz="1800" dirty="0">
                <a:latin typeface="Karla" pitchFamily="2" charset="0"/>
              </a:rPr>
              <a:t>=</a:t>
            </a:r>
            <a:r>
              <a:rPr lang="en-US" sz="2000" dirty="0">
                <a:latin typeface="Courier" pitchFamily="2" charset="0"/>
              </a:rPr>
              <a:t>3x3X3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stride</a:t>
            </a:r>
            <a:r>
              <a:rPr lang="en-US" sz="1800" dirty="0">
                <a:latin typeface="Karla" pitchFamily="2" charset="0"/>
              </a:rPr>
              <a:t> = 1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padding</a:t>
            </a:r>
            <a:r>
              <a:rPr lang="en-US" sz="1800" dirty="0">
                <a:latin typeface="Karla" pitchFamily="2" charset="0"/>
              </a:rPr>
              <a:t> = 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823C12-B3A3-5046-92E7-563D4C56E8E1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Example:  </a:t>
            </a:r>
            <a:r>
              <a:rPr lang="en-US" sz="2000" dirty="0">
                <a:latin typeface="Karla" pitchFamily="2" charset="0"/>
              </a:rPr>
              <a:t>A convolutional layer with one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>
                <a:latin typeface="Karla" pitchFamily="2" charset="0"/>
              </a:rPr>
              <a:t> filter that takes an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>
                <a:latin typeface="Karla" pitchFamily="2" charset="0"/>
              </a:rPr>
              <a:t> RGB image as input.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3B44D23-61F0-1048-90DF-9ECF882AECB9}"/>
              </a:ext>
            </a:extLst>
          </p:cNvPr>
          <p:cNvSpPr txBox="1">
            <a:spLocks/>
          </p:cNvSpPr>
          <p:nvPr/>
        </p:nvSpPr>
        <p:spPr>
          <a:xfrm>
            <a:off x="2256788" y="5339916"/>
            <a:ext cx="8438609" cy="4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Karla" pitchFamily="2" charset="0"/>
              </a:rPr>
              <a:t>How many parameters does the layer have?</a:t>
            </a:r>
          </a:p>
          <a:p>
            <a:pPr marL="0" indent="0" algn="ctr">
              <a:buNone/>
            </a:pPr>
            <a:endParaRPr lang="en-US" sz="1800" dirty="0">
              <a:latin typeface="Karla" pitchFamily="2" charset="0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549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C8F7C4-EDE2-9644-8552-275DC2BADD9D}"/>
              </a:ext>
            </a:extLst>
          </p:cNvPr>
          <p:cNvSpPr/>
          <p:nvPr/>
        </p:nvSpPr>
        <p:spPr>
          <a:xfrm>
            <a:off x="297986" y="133879"/>
            <a:ext cx="115384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pitchFamily="2" charset="0"/>
              </a:rPr>
              <a:t>Example 2: </a:t>
            </a:r>
            <a:r>
              <a:rPr lang="en-US" sz="2000" dirty="0"/>
              <a:t>A convolutional layer with </a:t>
            </a:r>
            <a:r>
              <a:rPr lang="en-US" sz="2000" dirty="0">
                <a:latin typeface="Courier" pitchFamily="2" charset="0"/>
              </a:rPr>
              <a:t>16</a:t>
            </a:r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3x3</a:t>
            </a:r>
            <a:r>
              <a:rPr lang="en-US" sz="2000" dirty="0"/>
              <a:t> filters that takes </a:t>
            </a:r>
            <a:r>
              <a:rPr lang="en-US" sz="2000" dirty="0">
                <a:latin typeface="Courier" pitchFamily="2" charset="0"/>
              </a:rPr>
              <a:t>32x32</a:t>
            </a:r>
            <a:r>
              <a:rPr lang="en-US" sz="2000" dirty="0"/>
              <a:t> RGB image as input.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AD9651-1468-D240-A485-51D81B17BE50}"/>
              </a:ext>
            </a:extLst>
          </p:cNvPr>
          <p:cNvSpPr>
            <a:spLocks noGrp="1"/>
          </p:cNvSpPr>
          <p:nvPr/>
        </p:nvSpPr>
        <p:spPr>
          <a:xfrm>
            <a:off x="932496" y="1171047"/>
            <a:ext cx="10327008" cy="451590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convolutional layer with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3x3</a:t>
            </a:r>
            <a:r>
              <a:rPr lang="en-US" sz="2400" dirty="0"/>
              <a:t> filters that takes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  <a:cs typeface="+mn-cs"/>
              </a:rPr>
              <a:t>32x32</a:t>
            </a:r>
            <a:r>
              <a:rPr lang="en-US" sz="2400" dirty="0"/>
              <a:t> RGB image as input. </a:t>
            </a: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  <a:latin typeface="Courier" pitchFamily="2" charset="0"/>
              <a:cs typeface="+mn-cs"/>
            </a:endParaRPr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2636611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5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4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6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NNRegularization Part C_HO</Template>
  <TotalTime>43671</TotalTime>
  <Words>3270</Words>
  <Application>Microsoft Macintosh PowerPoint</Application>
  <PresentationFormat>Widescreen</PresentationFormat>
  <Paragraphs>692</Paragraphs>
  <Slides>71</Slides>
  <Notes>2</Notes>
  <HiddenSlides>10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Arial</vt:lpstr>
      <vt:lpstr>Calibri</vt:lpstr>
      <vt:lpstr>Cambria Math</vt:lpstr>
      <vt:lpstr>Chalkboard</vt:lpstr>
      <vt:lpstr>Courier</vt:lpstr>
      <vt:lpstr>Karla</vt:lpstr>
      <vt:lpstr>Menlo</vt:lpstr>
      <vt:lpstr>Open Sans</vt:lpstr>
      <vt:lpstr>Pixeboy</vt:lpstr>
      <vt:lpstr>1_GEC_template</vt:lpstr>
      <vt:lpstr>5_GEC_template</vt:lpstr>
      <vt:lpstr>GEC_template</vt:lpstr>
      <vt:lpstr>2_GEC_template</vt:lpstr>
      <vt:lpstr>6_GEC_template</vt:lpstr>
      <vt:lpstr>Convolutional Neural Networks II</vt:lpstr>
      <vt:lpstr>Outline</vt:lpstr>
      <vt:lpstr>Outline</vt:lpstr>
      <vt:lpstr>A Convolutional Network</vt:lpstr>
      <vt:lpstr>PowerPoint Presentation</vt:lpstr>
      <vt:lpstr>Basics of CNNs</vt:lpstr>
      <vt:lpstr>What are the dimensions of filters, and how do we apply them from one layer to the next?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layers (cont.)</vt:lpstr>
      <vt:lpstr>Outline</vt:lpstr>
      <vt:lpstr>Training CNN</vt:lpstr>
      <vt:lpstr>Training CNN</vt:lpstr>
      <vt:lpstr>Training CNN</vt:lpstr>
      <vt:lpstr>Outline</vt:lpstr>
      <vt:lpstr>ReLU</vt:lpstr>
      <vt:lpstr>A Convolutional Network</vt:lpstr>
      <vt:lpstr>Convolutional layers so far</vt:lpstr>
      <vt:lpstr>Convolutional layers so far</vt:lpstr>
      <vt:lpstr>PowerPoint Presentation</vt:lpstr>
      <vt:lpstr>A Convolutional Network</vt:lpstr>
      <vt:lpstr>Outline</vt:lpstr>
      <vt:lpstr>Pooling</vt:lpstr>
      <vt:lpstr>Pooling</vt:lpstr>
      <vt:lpstr>Pooling</vt:lpstr>
      <vt:lpstr>Pooling</vt:lpstr>
      <vt:lpstr>Pooling</vt:lpstr>
      <vt:lpstr>Pooling</vt:lpstr>
      <vt:lpstr>Pooling</vt:lpstr>
      <vt:lpstr>Pooling: more examples with stride 2x2</vt:lpstr>
      <vt:lpstr>PowerPoint Presentation</vt:lpstr>
      <vt:lpstr>Outline</vt:lpstr>
      <vt:lpstr>A Convolutional Network</vt:lpstr>
      <vt:lpstr>What do CNN layers learn?</vt:lpstr>
      <vt:lpstr>What do CNN layers learn?</vt:lpstr>
      <vt:lpstr>What do CNN layers learn?</vt:lpstr>
      <vt:lpstr>What do CNN layers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Convolutional Network</vt:lpstr>
      <vt:lpstr>A Convolutional Network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A Convolutional Network</vt:lpstr>
      <vt:lpstr>Examples</vt:lpstr>
      <vt:lpstr>PowerPoint Presentation</vt:lpstr>
      <vt:lpstr>PowerPoint Presentation</vt:lpstr>
      <vt:lpstr>PowerPoint Presentation</vt:lpstr>
      <vt:lpstr>Examples</vt:lpstr>
      <vt:lpstr>CS109B GAME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Protopapas, Pavlos</cp:lastModifiedBy>
  <cp:revision>849</cp:revision>
  <cp:lastPrinted>2020-07-10T09:58:44Z</cp:lastPrinted>
  <dcterms:created xsi:type="dcterms:W3CDTF">2018-09-10T00:54:50Z</dcterms:created>
  <dcterms:modified xsi:type="dcterms:W3CDTF">2022-03-09T13:33:54Z</dcterms:modified>
</cp:coreProperties>
</file>